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Archivo Black" panose="020B0604020202020204" charset="0"/>
      <p:regular r:id="rId31"/>
    </p:embeddedFont>
    <p:embeddedFont>
      <p:font typeface="Canva Student Font Dotted" panose="020B0604020202020204" charset="0"/>
      <p:regular r:id="rId32"/>
    </p:embeddedFont>
    <p:embeddedFont>
      <p:font typeface="Montserrat Classic" panose="020B0604020202020204" charset="0"/>
      <p:regular r:id="rId33"/>
    </p:embeddedFont>
    <p:embeddedFont>
      <p:font typeface="Montserrat Classic Bold" panose="020B0604020202020204" charset="0"/>
      <p:regular r:id="rId34"/>
    </p:embeddedFont>
    <p:embeddedFont>
      <p:font typeface="Montserrat Light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868"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29.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jpeg"/><Relationship Id="rId12" Type="http://schemas.openxmlformats.org/officeDocument/2006/relationships/image" Target="../media/image57.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50.jpeg"/><Relationship Id="rId10" Type="http://schemas.openxmlformats.org/officeDocument/2006/relationships/image" Target="../media/image55.jpeg"/><Relationship Id="rId4" Type="http://schemas.openxmlformats.org/officeDocument/2006/relationships/image" Target="../media/image49.jpeg"/><Relationship Id="rId9" Type="http://schemas.openxmlformats.org/officeDocument/2006/relationships/image" Target="../media/image54.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hyperlink" Target="https://www.linkedin.com/in/rikinzala/" TargetMode="Externa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www.linkedin.com/in/jaynil-zala/" TargetMode="External"/><Relationship Id="rId5" Type="http://schemas.openxmlformats.org/officeDocument/2006/relationships/hyperlink" Target="https://www.linkedin.com/in/harsh-thakkar-7a3172203/" TargetMode="Externa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6000">
              <a:srgbClr val="5DE0E6">
                <a:alpha val="100000"/>
              </a:srgbClr>
            </a:gs>
            <a:gs pos="80000">
              <a:srgbClr val="004AAD">
                <a:alpha val="61000"/>
                <a:lumMod val="94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441196" y="2969644"/>
            <a:ext cx="8060506" cy="3697290"/>
            <a:chOff x="0" y="0"/>
            <a:chExt cx="2122932" cy="973772"/>
          </a:xfrm>
        </p:grpSpPr>
        <p:sp>
          <p:nvSpPr>
            <p:cNvPr id="3" name="Freeform 3"/>
            <p:cNvSpPr/>
            <p:nvPr/>
          </p:nvSpPr>
          <p:spPr>
            <a:xfrm>
              <a:off x="0" y="0"/>
              <a:ext cx="2122932" cy="973772"/>
            </a:xfrm>
            <a:custGeom>
              <a:avLst/>
              <a:gdLst/>
              <a:ahLst/>
              <a:cxnLst/>
              <a:rect l="l" t="t" r="r" b="b"/>
              <a:pathLst>
                <a:path w="2122932" h="973772">
                  <a:moveTo>
                    <a:pt x="0" y="0"/>
                  </a:moveTo>
                  <a:lnTo>
                    <a:pt x="2122932" y="0"/>
                  </a:lnTo>
                  <a:lnTo>
                    <a:pt x="2122932" y="973772"/>
                  </a:lnTo>
                  <a:lnTo>
                    <a:pt x="0" y="973772"/>
                  </a:lnTo>
                  <a:close/>
                </a:path>
              </a:pathLst>
            </a:custGeom>
            <a:solidFill>
              <a:srgbClr val="FFFFFF"/>
            </a:solidFill>
          </p:spPr>
        </p:sp>
        <p:sp>
          <p:nvSpPr>
            <p:cNvPr id="4" name="TextBox 4"/>
            <p:cNvSpPr txBox="1"/>
            <p:nvPr/>
          </p:nvSpPr>
          <p:spPr>
            <a:xfrm>
              <a:off x="0" y="-19050"/>
              <a:ext cx="2122932" cy="992822"/>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1798899" y="3404219"/>
            <a:ext cx="7345101" cy="2732891"/>
          </a:xfrm>
          <a:prstGeom prst="rect">
            <a:avLst/>
          </a:prstGeom>
        </p:spPr>
        <p:txBody>
          <a:bodyPr lIns="0" tIns="0" rIns="0" bIns="0" rtlCol="0" anchor="t">
            <a:spAutoFit/>
          </a:bodyPr>
          <a:lstStyle/>
          <a:p>
            <a:pPr algn="ctr">
              <a:lnSpc>
                <a:spcPts val="7294"/>
              </a:lnSpc>
            </a:pPr>
            <a:r>
              <a:rPr lang="en-US" sz="5286" spc="74">
                <a:solidFill>
                  <a:srgbClr val="040506"/>
                </a:solidFill>
                <a:latin typeface="Archivo Black"/>
              </a:rPr>
              <a:t>ESG REPORT ANALYSIS USING NLP</a:t>
            </a:r>
          </a:p>
        </p:txBody>
      </p:sp>
      <p:sp>
        <p:nvSpPr>
          <p:cNvPr id="6" name="TextBox 6"/>
          <p:cNvSpPr txBox="1"/>
          <p:nvPr/>
        </p:nvSpPr>
        <p:spPr>
          <a:xfrm>
            <a:off x="2490665" y="7355008"/>
            <a:ext cx="5961569" cy="1559560"/>
          </a:xfrm>
          <a:prstGeom prst="rect">
            <a:avLst/>
          </a:prstGeom>
        </p:spPr>
        <p:txBody>
          <a:bodyPr lIns="0" tIns="0" rIns="0" bIns="0" rtlCol="0" anchor="t">
            <a:spAutoFit/>
          </a:bodyPr>
          <a:lstStyle/>
          <a:p>
            <a:pPr algn="ctr">
              <a:lnSpc>
                <a:spcPts val="4160"/>
              </a:lnSpc>
            </a:pPr>
            <a:r>
              <a:rPr lang="en-US" sz="3200">
                <a:solidFill>
                  <a:srgbClr val="FFFBFB"/>
                </a:solidFill>
                <a:latin typeface="Montserrat Classic"/>
              </a:rPr>
              <a:t>Mentor - Prof. Darshan Solanki</a:t>
            </a:r>
          </a:p>
          <a:p>
            <a:pPr algn="ctr">
              <a:lnSpc>
                <a:spcPts val="4160"/>
              </a:lnSpc>
              <a:spcBef>
                <a:spcPct val="0"/>
              </a:spcBef>
            </a:pPr>
            <a:r>
              <a:rPr lang="en-US" sz="3200">
                <a:solidFill>
                  <a:srgbClr val="FFFBFB"/>
                </a:solidFill>
                <a:latin typeface="Montserrat Classic"/>
              </a:rPr>
              <a:t>Team ID: CSESGP2378</a:t>
            </a:r>
          </a:p>
        </p:txBody>
      </p:sp>
      <p:sp>
        <p:nvSpPr>
          <p:cNvPr id="7" name="Freeform 7"/>
          <p:cNvSpPr/>
          <p:nvPr/>
        </p:nvSpPr>
        <p:spPr>
          <a:xfrm>
            <a:off x="16602794" y="8149076"/>
            <a:ext cx="1313012" cy="1279590"/>
          </a:xfrm>
          <a:custGeom>
            <a:avLst/>
            <a:gdLst/>
            <a:ahLst/>
            <a:cxnLst/>
            <a:rect l="l" t="t" r="r" b="b"/>
            <a:pathLst>
              <a:path w="1313012" h="1279590">
                <a:moveTo>
                  <a:pt x="0" y="0"/>
                </a:moveTo>
                <a:lnTo>
                  <a:pt x="1313012" y="0"/>
                </a:lnTo>
                <a:lnTo>
                  <a:pt x="1313012" y="1279590"/>
                </a:lnTo>
                <a:lnTo>
                  <a:pt x="0" y="1279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7922224" y="1028700"/>
            <a:ext cx="13010875" cy="9107612"/>
            <a:chOff x="0" y="0"/>
            <a:chExt cx="17347833" cy="12143483"/>
          </a:xfrm>
        </p:grpSpPr>
        <p:sp>
          <p:nvSpPr>
            <p:cNvPr id="9" name="Freeform 9"/>
            <p:cNvSpPr/>
            <p:nvPr/>
          </p:nvSpPr>
          <p:spPr>
            <a:xfrm>
              <a:off x="0" y="0"/>
              <a:ext cx="17347833" cy="12143483"/>
            </a:xfrm>
            <a:custGeom>
              <a:avLst/>
              <a:gdLst/>
              <a:ahLst/>
              <a:cxnLst/>
              <a:rect l="l" t="t" r="r" b="b"/>
              <a:pathLst>
                <a:path w="17347833" h="12143483">
                  <a:moveTo>
                    <a:pt x="0" y="0"/>
                  </a:moveTo>
                  <a:lnTo>
                    <a:pt x="17347833" y="0"/>
                  </a:lnTo>
                  <a:lnTo>
                    <a:pt x="17347833" y="12143483"/>
                  </a:lnTo>
                  <a:lnTo>
                    <a:pt x="0" y="12143483"/>
                  </a:lnTo>
                  <a:lnTo>
                    <a:pt x="0" y="0"/>
                  </a:lnTo>
                  <a:close/>
                </a:path>
              </a:pathLst>
            </a:custGeom>
            <a:blipFill>
              <a:blip r:embed="rId4"/>
              <a:stretch>
                <a:fillRect/>
              </a:stretch>
            </a:blipFill>
          </p:spPr>
        </p:sp>
      </p:grpSp>
      <p:sp>
        <p:nvSpPr>
          <p:cNvPr id="10" name="TextBox 10"/>
          <p:cNvSpPr txBox="1"/>
          <p:nvPr/>
        </p:nvSpPr>
        <p:spPr>
          <a:xfrm>
            <a:off x="16488063" y="9660117"/>
            <a:ext cx="1542475" cy="300990"/>
          </a:xfrm>
          <a:prstGeom prst="rect">
            <a:avLst/>
          </a:prstGeom>
        </p:spPr>
        <p:txBody>
          <a:bodyPr lIns="0" tIns="0" rIns="0" bIns="0" rtlCol="0" anchor="t">
            <a:spAutoFit/>
          </a:bodyPr>
          <a:lstStyle/>
          <a:p>
            <a:pPr algn="ctr">
              <a:lnSpc>
                <a:spcPts val="2340"/>
              </a:lnSpc>
              <a:spcBef>
                <a:spcPct val="0"/>
              </a:spcBef>
            </a:pPr>
            <a:r>
              <a:rPr lang="en-US" sz="1800">
                <a:solidFill>
                  <a:srgbClr val="FFFBFB"/>
                </a:solidFill>
                <a:latin typeface="Canva Student Font Dotted"/>
              </a:rPr>
              <a:t>Created by JJ</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a:off x="-10249719" y="0"/>
            <a:ext cx="15515389" cy="10287000"/>
          </a:xfrm>
          <a:custGeom>
            <a:avLst/>
            <a:gdLst/>
            <a:ahLst/>
            <a:cxnLst/>
            <a:rect l="l" t="t" r="r" b="b"/>
            <a:pathLst>
              <a:path w="15515389" h="10287000">
                <a:moveTo>
                  <a:pt x="0" y="0"/>
                </a:moveTo>
                <a:lnTo>
                  <a:pt x="15515389" y="0"/>
                </a:lnTo>
                <a:lnTo>
                  <a:pt x="15515389" y="10287000"/>
                </a:lnTo>
                <a:lnTo>
                  <a:pt x="0" y="10287000"/>
                </a:lnTo>
                <a:lnTo>
                  <a:pt x="0" y="0"/>
                </a:lnTo>
                <a:close/>
              </a:path>
            </a:pathLst>
          </a:custGeom>
          <a:blipFill>
            <a:blip r:embed="rId2"/>
            <a:stretch>
              <a:fillRect l="-869" r="-16958"/>
            </a:stretch>
          </a:blipFill>
        </p:spPr>
      </p:sp>
      <p:sp>
        <p:nvSpPr>
          <p:cNvPr id="3" name="TextBox 3"/>
          <p:cNvSpPr txBox="1"/>
          <p:nvPr/>
        </p:nvSpPr>
        <p:spPr>
          <a:xfrm>
            <a:off x="6512994" y="923925"/>
            <a:ext cx="9029905" cy="866775"/>
          </a:xfrm>
          <a:prstGeom prst="rect">
            <a:avLst/>
          </a:prstGeom>
        </p:spPr>
        <p:txBody>
          <a:bodyPr lIns="0" tIns="0" rIns="0" bIns="0" rtlCol="0" anchor="t">
            <a:spAutoFit/>
          </a:bodyPr>
          <a:lstStyle/>
          <a:p>
            <a:pPr marL="0" lvl="0" indent="0" algn="ctr">
              <a:lnSpc>
                <a:spcPts val="6900"/>
              </a:lnSpc>
              <a:spcBef>
                <a:spcPct val="0"/>
              </a:spcBef>
            </a:pPr>
            <a:r>
              <a:rPr lang="en-US" sz="5000" spc="175">
                <a:solidFill>
                  <a:srgbClr val="010101"/>
                </a:solidFill>
                <a:latin typeface="Archivo Black"/>
              </a:rPr>
              <a:t>LITERATURE REVIEW</a:t>
            </a:r>
          </a:p>
        </p:txBody>
      </p:sp>
      <p:sp>
        <p:nvSpPr>
          <p:cNvPr id="4" name="Freeform 4"/>
          <p:cNvSpPr/>
          <p:nvPr/>
        </p:nvSpPr>
        <p:spPr>
          <a:xfrm rot="-5400000">
            <a:off x="223" y="4780559"/>
            <a:ext cx="11778218" cy="1247323"/>
          </a:xfrm>
          <a:custGeom>
            <a:avLst/>
            <a:gdLst/>
            <a:ahLst/>
            <a:cxnLst/>
            <a:rect l="l" t="t" r="r" b="b"/>
            <a:pathLst>
              <a:path w="11778218" h="1247323">
                <a:moveTo>
                  <a:pt x="0" y="0"/>
                </a:moveTo>
                <a:lnTo>
                  <a:pt x="11778218" y="0"/>
                </a:lnTo>
                <a:lnTo>
                  <a:pt x="11778218" y="1247323"/>
                </a:lnTo>
                <a:lnTo>
                  <a:pt x="0" y="1247323"/>
                </a:lnTo>
                <a:lnTo>
                  <a:pt x="0" y="0"/>
                </a:lnTo>
                <a:close/>
              </a:path>
            </a:pathLst>
          </a:custGeom>
          <a:blipFill>
            <a:blip r:embed="rId3"/>
            <a:stretch>
              <a:fillRect t="-86495"/>
            </a:stretch>
          </a:blipFill>
        </p:spPr>
      </p:sp>
      <p:grpSp>
        <p:nvGrpSpPr>
          <p:cNvPr id="5" name="Group 5"/>
          <p:cNvGrpSpPr/>
          <p:nvPr/>
        </p:nvGrpSpPr>
        <p:grpSpPr>
          <a:xfrm>
            <a:off x="6976631" y="2263949"/>
            <a:ext cx="10282669" cy="6994351"/>
            <a:chOff x="0" y="0"/>
            <a:chExt cx="3509839" cy="2387420"/>
          </a:xfrm>
        </p:grpSpPr>
        <p:sp>
          <p:nvSpPr>
            <p:cNvPr id="6" name="Freeform 6"/>
            <p:cNvSpPr/>
            <p:nvPr/>
          </p:nvSpPr>
          <p:spPr>
            <a:xfrm>
              <a:off x="0" y="0"/>
              <a:ext cx="3509839" cy="2387420"/>
            </a:xfrm>
            <a:custGeom>
              <a:avLst/>
              <a:gdLst/>
              <a:ahLst/>
              <a:cxnLst/>
              <a:rect l="l" t="t" r="r" b="b"/>
              <a:pathLst>
                <a:path w="3509839" h="2387420">
                  <a:moveTo>
                    <a:pt x="8282" y="0"/>
                  </a:moveTo>
                  <a:lnTo>
                    <a:pt x="3501557" y="0"/>
                  </a:lnTo>
                  <a:cubicBezTo>
                    <a:pt x="3506131" y="0"/>
                    <a:pt x="3509839" y="3708"/>
                    <a:pt x="3509839" y="8282"/>
                  </a:cubicBezTo>
                  <a:lnTo>
                    <a:pt x="3509839" y="2379138"/>
                  </a:lnTo>
                  <a:cubicBezTo>
                    <a:pt x="3509839" y="2383712"/>
                    <a:pt x="3506131" y="2387420"/>
                    <a:pt x="3501557" y="2387420"/>
                  </a:cubicBezTo>
                  <a:lnTo>
                    <a:pt x="8282" y="2387420"/>
                  </a:lnTo>
                  <a:cubicBezTo>
                    <a:pt x="3708" y="2387420"/>
                    <a:pt x="0" y="2383712"/>
                    <a:pt x="0" y="2379138"/>
                  </a:cubicBezTo>
                  <a:lnTo>
                    <a:pt x="0" y="8282"/>
                  </a:lnTo>
                  <a:cubicBezTo>
                    <a:pt x="0" y="3708"/>
                    <a:pt x="3708" y="0"/>
                    <a:pt x="8282" y="0"/>
                  </a:cubicBezTo>
                  <a:close/>
                </a:path>
              </a:pathLst>
            </a:custGeom>
            <a:solidFill>
              <a:srgbClr val="FFFFFF"/>
            </a:solidFill>
          </p:spPr>
        </p:sp>
        <p:sp>
          <p:nvSpPr>
            <p:cNvPr id="7" name="TextBox 7"/>
            <p:cNvSpPr txBox="1"/>
            <p:nvPr/>
          </p:nvSpPr>
          <p:spPr>
            <a:xfrm>
              <a:off x="0" y="-38100"/>
              <a:ext cx="3509839" cy="2425520"/>
            </a:xfrm>
            <a:prstGeom prst="rect">
              <a:avLst/>
            </a:prstGeom>
          </p:spPr>
          <p:txBody>
            <a:bodyPr lIns="50800" tIns="50800" rIns="50800" bIns="50800" rtlCol="0" anchor="ctr"/>
            <a:lstStyle/>
            <a:p>
              <a:pPr>
                <a:lnSpc>
                  <a:spcPts val="3900"/>
                </a:lnSpc>
              </a:pPr>
              <a:endParaRPr/>
            </a:p>
            <a:p>
              <a:pPr algn="ctr">
                <a:lnSpc>
                  <a:spcPts val="3900"/>
                </a:lnSpc>
              </a:pPr>
              <a:endParaRPr/>
            </a:p>
          </p:txBody>
        </p:sp>
      </p:grpSp>
      <p:sp>
        <p:nvSpPr>
          <p:cNvPr id="8" name="TextBox 8"/>
          <p:cNvSpPr txBox="1"/>
          <p:nvPr/>
        </p:nvSpPr>
        <p:spPr>
          <a:xfrm>
            <a:off x="7863919" y="3049902"/>
            <a:ext cx="8508094" cy="5384345"/>
          </a:xfrm>
          <a:prstGeom prst="rect">
            <a:avLst/>
          </a:prstGeom>
        </p:spPr>
        <p:txBody>
          <a:bodyPr lIns="0" tIns="0" rIns="0" bIns="0" rtlCol="0" anchor="t">
            <a:spAutoFit/>
          </a:bodyPr>
          <a:lstStyle/>
          <a:p>
            <a:pPr>
              <a:lnSpc>
                <a:spcPts val="3853"/>
              </a:lnSpc>
              <a:spcBef>
                <a:spcPct val="0"/>
              </a:spcBef>
            </a:pPr>
            <a:r>
              <a:rPr lang="en-US" sz="2964">
                <a:solidFill>
                  <a:srgbClr val="010101"/>
                </a:solidFill>
                <a:latin typeface="Montserrat Classic"/>
              </a:rPr>
              <a:t>The literature on ESG analysis using NLP is vast and growing. </a:t>
            </a:r>
          </a:p>
          <a:p>
            <a:pPr>
              <a:lnSpc>
                <a:spcPts val="3853"/>
              </a:lnSpc>
              <a:spcBef>
                <a:spcPct val="0"/>
              </a:spcBef>
            </a:pPr>
            <a:endParaRPr lang="en-US" sz="2964">
              <a:solidFill>
                <a:srgbClr val="010101"/>
              </a:solidFill>
              <a:latin typeface="Montserrat Classic"/>
            </a:endParaRPr>
          </a:p>
          <a:p>
            <a:pPr>
              <a:lnSpc>
                <a:spcPts val="3853"/>
              </a:lnSpc>
              <a:spcBef>
                <a:spcPct val="0"/>
              </a:spcBef>
            </a:pPr>
            <a:r>
              <a:rPr lang="en-US" sz="2964">
                <a:solidFill>
                  <a:srgbClr val="010101"/>
                </a:solidFill>
                <a:latin typeface="Montserrat Classic"/>
              </a:rPr>
              <a:t>Researchers have explored various aspects of the topic, including sentiment analysis, topic modeling, and entity recognition. </a:t>
            </a:r>
          </a:p>
          <a:p>
            <a:pPr>
              <a:lnSpc>
                <a:spcPts val="3853"/>
              </a:lnSpc>
              <a:spcBef>
                <a:spcPct val="0"/>
              </a:spcBef>
            </a:pPr>
            <a:endParaRPr lang="en-US" sz="2964">
              <a:solidFill>
                <a:srgbClr val="010101"/>
              </a:solidFill>
              <a:latin typeface="Montserrat Classic"/>
            </a:endParaRPr>
          </a:p>
          <a:p>
            <a:pPr>
              <a:lnSpc>
                <a:spcPts val="3853"/>
              </a:lnSpc>
              <a:spcBef>
                <a:spcPct val="0"/>
              </a:spcBef>
            </a:pPr>
            <a:r>
              <a:rPr lang="en-US" sz="2964">
                <a:solidFill>
                  <a:srgbClr val="010101"/>
                </a:solidFill>
                <a:latin typeface="Montserrat Classic"/>
              </a:rPr>
              <a:t>One study found that using NLP to analyze ESG reports can help investors identify companies with better environmental, social, and governance practices.</a:t>
            </a:r>
          </a:p>
        </p:txBody>
      </p:sp>
      <p:sp>
        <p:nvSpPr>
          <p:cNvPr id="9" name="Freeform 9"/>
          <p:cNvSpPr/>
          <p:nvPr/>
        </p:nvSpPr>
        <p:spPr>
          <a:xfrm>
            <a:off x="16006536" y="991542"/>
            <a:ext cx="1064254" cy="799158"/>
          </a:xfrm>
          <a:custGeom>
            <a:avLst/>
            <a:gdLst/>
            <a:ahLst/>
            <a:cxnLst/>
            <a:rect l="l" t="t" r="r" b="b"/>
            <a:pathLst>
              <a:path w="1064254" h="799158">
                <a:moveTo>
                  <a:pt x="0" y="0"/>
                </a:moveTo>
                <a:lnTo>
                  <a:pt x="1064254" y="0"/>
                </a:lnTo>
                <a:lnTo>
                  <a:pt x="1064254" y="799158"/>
                </a:lnTo>
                <a:lnTo>
                  <a:pt x="0" y="7991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a:off x="-10249719" y="0"/>
            <a:ext cx="15515389" cy="10287000"/>
          </a:xfrm>
          <a:custGeom>
            <a:avLst/>
            <a:gdLst/>
            <a:ahLst/>
            <a:cxnLst/>
            <a:rect l="l" t="t" r="r" b="b"/>
            <a:pathLst>
              <a:path w="15515389" h="10287000">
                <a:moveTo>
                  <a:pt x="0" y="0"/>
                </a:moveTo>
                <a:lnTo>
                  <a:pt x="15515389" y="0"/>
                </a:lnTo>
                <a:lnTo>
                  <a:pt x="15515389" y="10287000"/>
                </a:lnTo>
                <a:lnTo>
                  <a:pt x="0" y="10287000"/>
                </a:lnTo>
                <a:lnTo>
                  <a:pt x="0" y="0"/>
                </a:lnTo>
                <a:close/>
              </a:path>
            </a:pathLst>
          </a:custGeom>
          <a:blipFill>
            <a:blip r:embed="rId2"/>
            <a:stretch>
              <a:fillRect l="-869" r="-16958"/>
            </a:stretch>
          </a:blipFill>
        </p:spPr>
      </p:sp>
      <p:sp>
        <p:nvSpPr>
          <p:cNvPr id="3" name="TextBox 3"/>
          <p:cNvSpPr txBox="1"/>
          <p:nvPr/>
        </p:nvSpPr>
        <p:spPr>
          <a:xfrm>
            <a:off x="6512994" y="886767"/>
            <a:ext cx="9029905" cy="866775"/>
          </a:xfrm>
          <a:prstGeom prst="rect">
            <a:avLst/>
          </a:prstGeom>
        </p:spPr>
        <p:txBody>
          <a:bodyPr lIns="0" tIns="0" rIns="0" bIns="0" rtlCol="0" anchor="t">
            <a:spAutoFit/>
          </a:bodyPr>
          <a:lstStyle/>
          <a:p>
            <a:pPr marL="0" lvl="0" indent="0" algn="ctr">
              <a:lnSpc>
                <a:spcPts val="6900"/>
              </a:lnSpc>
              <a:spcBef>
                <a:spcPct val="0"/>
              </a:spcBef>
            </a:pPr>
            <a:r>
              <a:rPr lang="en-US" sz="5000" spc="175">
                <a:solidFill>
                  <a:srgbClr val="010101"/>
                </a:solidFill>
                <a:latin typeface="Archivo Black"/>
              </a:rPr>
              <a:t>LITERATURE REVIEW</a:t>
            </a:r>
          </a:p>
        </p:txBody>
      </p:sp>
      <p:sp>
        <p:nvSpPr>
          <p:cNvPr id="4" name="Freeform 4"/>
          <p:cNvSpPr/>
          <p:nvPr/>
        </p:nvSpPr>
        <p:spPr>
          <a:xfrm rot="-5400000">
            <a:off x="223" y="4780559"/>
            <a:ext cx="11778218" cy="1247323"/>
          </a:xfrm>
          <a:custGeom>
            <a:avLst/>
            <a:gdLst/>
            <a:ahLst/>
            <a:cxnLst/>
            <a:rect l="l" t="t" r="r" b="b"/>
            <a:pathLst>
              <a:path w="11778218" h="1247323">
                <a:moveTo>
                  <a:pt x="0" y="0"/>
                </a:moveTo>
                <a:lnTo>
                  <a:pt x="11778218" y="0"/>
                </a:lnTo>
                <a:lnTo>
                  <a:pt x="11778218" y="1247323"/>
                </a:lnTo>
                <a:lnTo>
                  <a:pt x="0" y="1247323"/>
                </a:lnTo>
                <a:lnTo>
                  <a:pt x="0" y="0"/>
                </a:lnTo>
                <a:close/>
              </a:path>
            </a:pathLst>
          </a:custGeom>
          <a:blipFill>
            <a:blip r:embed="rId3"/>
            <a:stretch>
              <a:fillRect t="-86495"/>
            </a:stretch>
          </a:blipFill>
        </p:spPr>
      </p:sp>
      <p:grpSp>
        <p:nvGrpSpPr>
          <p:cNvPr id="5" name="Group 5"/>
          <p:cNvGrpSpPr/>
          <p:nvPr/>
        </p:nvGrpSpPr>
        <p:grpSpPr>
          <a:xfrm>
            <a:off x="6976631" y="2263949"/>
            <a:ext cx="10282669" cy="6994351"/>
            <a:chOff x="0" y="0"/>
            <a:chExt cx="3509839" cy="2387420"/>
          </a:xfrm>
        </p:grpSpPr>
        <p:sp>
          <p:nvSpPr>
            <p:cNvPr id="6" name="Freeform 6"/>
            <p:cNvSpPr/>
            <p:nvPr/>
          </p:nvSpPr>
          <p:spPr>
            <a:xfrm>
              <a:off x="0" y="0"/>
              <a:ext cx="3509839" cy="2387420"/>
            </a:xfrm>
            <a:custGeom>
              <a:avLst/>
              <a:gdLst/>
              <a:ahLst/>
              <a:cxnLst/>
              <a:rect l="l" t="t" r="r" b="b"/>
              <a:pathLst>
                <a:path w="3509839" h="2387420">
                  <a:moveTo>
                    <a:pt x="8282" y="0"/>
                  </a:moveTo>
                  <a:lnTo>
                    <a:pt x="3501557" y="0"/>
                  </a:lnTo>
                  <a:cubicBezTo>
                    <a:pt x="3506131" y="0"/>
                    <a:pt x="3509839" y="3708"/>
                    <a:pt x="3509839" y="8282"/>
                  </a:cubicBezTo>
                  <a:lnTo>
                    <a:pt x="3509839" y="2379138"/>
                  </a:lnTo>
                  <a:cubicBezTo>
                    <a:pt x="3509839" y="2383712"/>
                    <a:pt x="3506131" y="2387420"/>
                    <a:pt x="3501557" y="2387420"/>
                  </a:cubicBezTo>
                  <a:lnTo>
                    <a:pt x="8282" y="2387420"/>
                  </a:lnTo>
                  <a:cubicBezTo>
                    <a:pt x="3708" y="2387420"/>
                    <a:pt x="0" y="2383712"/>
                    <a:pt x="0" y="2379138"/>
                  </a:cubicBezTo>
                  <a:lnTo>
                    <a:pt x="0" y="8282"/>
                  </a:lnTo>
                  <a:cubicBezTo>
                    <a:pt x="0" y="3708"/>
                    <a:pt x="3708" y="0"/>
                    <a:pt x="8282" y="0"/>
                  </a:cubicBezTo>
                  <a:close/>
                </a:path>
              </a:pathLst>
            </a:custGeom>
            <a:solidFill>
              <a:srgbClr val="FFFFFF"/>
            </a:solidFill>
          </p:spPr>
        </p:sp>
        <p:sp>
          <p:nvSpPr>
            <p:cNvPr id="7" name="TextBox 7"/>
            <p:cNvSpPr txBox="1"/>
            <p:nvPr/>
          </p:nvSpPr>
          <p:spPr>
            <a:xfrm>
              <a:off x="0" y="-38100"/>
              <a:ext cx="3509839" cy="2425520"/>
            </a:xfrm>
            <a:prstGeom prst="rect">
              <a:avLst/>
            </a:prstGeom>
          </p:spPr>
          <p:txBody>
            <a:bodyPr lIns="50800" tIns="50800" rIns="50800" bIns="50800" rtlCol="0" anchor="ctr"/>
            <a:lstStyle/>
            <a:p>
              <a:pPr>
                <a:lnSpc>
                  <a:spcPts val="3900"/>
                </a:lnSpc>
              </a:pPr>
              <a:endParaRPr/>
            </a:p>
            <a:p>
              <a:pPr algn="ctr">
                <a:lnSpc>
                  <a:spcPts val="3900"/>
                </a:lnSpc>
              </a:pPr>
              <a:endParaRPr/>
            </a:p>
          </p:txBody>
        </p:sp>
      </p:grpSp>
      <p:sp>
        <p:nvSpPr>
          <p:cNvPr id="8" name="TextBox 8"/>
          <p:cNvSpPr txBox="1"/>
          <p:nvPr/>
        </p:nvSpPr>
        <p:spPr>
          <a:xfrm>
            <a:off x="7537948" y="3017925"/>
            <a:ext cx="9160036" cy="5448300"/>
          </a:xfrm>
          <a:prstGeom prst="rect">
            <a:avLst/>
          </a:prstGeom>
        </p:spPr>
        <p:txBody>
          <a:bodyPr lIns="0" tIns="0" rIns="0" bIns="0" rtlCol="0" anchor="t">
            <a:spAutoFit/>
          </a:bodyPr>
          <a:lstStyle/>
          <a:p>
            <a:pPr>
              <a:lnSpc>
                <a:spcPts val="3900"/>
              </a:lnSpc>
              <a:spcBef>
                <a:spcPct val="0"/>
              </a:spcBef>
            </a:pPr>
            <a:r>
              <a:rPr lang="en-US" sz="3000">
                <a:solidFill>
                  <a:srgbClr val="010101"/>
                </a:solidFill>
                <a:latin typeface="Montserrat Classic"/>
              </a:rPr>
              <a:t>Another study focused on the use of NLP to analyze news articles related to ESG issues. </a:t>
            </a:r>
          </a:p>
          <a:p>
            <a:pPr>
              <a:lnSpc>
                <a:spcPts val="3900"/>
              </a:lnSpc>
              <a:spcBef>
                <a:spcPct val="0"/>
              </a:spcBef>
            </a:pPr>
            <a:endParaRPr lang="en-US" sz="3000">
              <a:solidFill>
                <a:srgbClr val="010101"/>
              </a:solidFill>
              <a:latin typeface="Montserrat Classic"/>
            </a:endParaRPr>
          </a:p>
          <a:p>
            <a:pPr>
              <a:lnSpc>
                <a:spcPts val="3900"/>
              </a:lnSpc>
              <a:spcBef>
                <a:spcPct val="0"/>
              </a:spcBef>
            </a:pPr>
            <a:r>
              <a:rPr lang="en-US" sz="3000">
                <a:solidFill>
                  <a:srgbClr val="010101"/>
                </a:solidFill>
                <a:latin typeface="Montserrat Classic"/>
              </a:rPr>
              <a:t>The researchers found that NLP can help investors stay informed about emerging ESG trends and potential risks. </a:t>
            </a:r>
          </a:p>
          <a:p>
            <a:pPr>
              <a:lnSpc>
                <a:spcPts val="3900"/>
              </a:lnSpc>
              <a:spcBef>
                <a:spcPct val="0"/>
              </a:spcBef>
            </a:pPr>
            <a:endParaRPr lang="en-US" sz="3000">
              <a:solidFill>
                <a:srgbClr val="010101"/>
              </a:solidFill>
              <a:latin typeface="Montserrat Classic"/>
            </a:endParaRPr>
          </a:p>
          <a:p>
            <a:pPr>
              <a:lnSpc>
                <a:spcPts val="3900"/>
              </a:lnSpc>
              <a:spcBef>
                <a:spcPct val="0"/>
              </a:spcBef>
            </a:pPr>
            <a:r>
              <a:rPr lang="en-US" sz="3000">
                <a:solidFill>
                  <a:srgbClr val="010101"/>
                </a:solidFill>
                <a:latin typeface="Montserrat Classic"/>
              </a:rPr>
              <a:t>Overall, the literature suggests that NLP can be a valuable tool for ESG analysis, helping investors make more informed decisions and promoting sustainable business practices.</a:t>
            </a:r>
          </a:p>
        </p:txBody>
      </p:sp>
      <p:sp>
        <p:nvSpPr>
          <p:cNvPr id="9" name="Freeform 9"/>
          <p:cNvSpPr/>
          <p:nvPr/>
        </p:nvSpPr>
        <p:spPr>
          <a:xfrm>
            <a:off x="15905269" y="991542"/>
            <a:ext cx="1064254" cy="799158"/>
          </a:xfrm>
          <a:custGeom>
            <a:avLst/>
            <a:gdLst/>
            <a:ahLst/>
            <a:cxnLst/>
            <a:rect l="l" t="t" r="r" b="b"/>
            <a:pathLst>
              <a:path w="1064254" h="799158">
                <a:moveTo>
                  <a:pt x="0" y="0"/>
                </a:moveTo>
                <a:lnTo>
                  <a:pt x="1064254" y="0"/>
                </a:lnTo>
                <a:lnTo>
                  <a:pt x="1064254" y="799158"/>
                </a:lnTo>
                <a:lnTo>
                  <a:pt x="0" y="7991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413303" y="3699913"/>
            <a:ext cx="2578727" cy="1432874"/>
            <a:chOff x="0" y="0"/>
            <a:chExt cx="4159440" cy="2311200"/>
          </a:xfrm>
        </p:grpSpPr>
        <p:sp>
          <p:nvSpPr>
            <p:cNvPr id="4" name="Freeform 4"/>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5DE0E6">
                    <a:alpha val="100000"/>
                  </a:srgbClr>
                </a:gs>
                <a:gs pos="100000">
                  <a:srgbClr val="004AAD">
                    <a:alpha val="100000"/>
                  </a:srgbClr>
                </a:gs>
              </a:gsLst>
              <a:lin ang="0"/>
            </a:gradFill>
          </p:spPr>
        </p:sp>
      </p:grpSp>
      <p:grpSp>
        <p:nvGrpSpPr>
          <p:cNvPr id="5" name="Group 5"/>
          <p:cNvGrpSpPr/>
          <p:nvPr/>
        </p:nvGrpSpPr>
        <p:grpSpPr>
          <a:xfrm>
            <a:off x="1514184" y="4098975"/>
            <a:ext cx="2087711" cy="2089050"/>
            <a:chOff x="0" y="0"/>
            <a:chExt cx="3367440" cy="3369600"/>
          </a:xfrm>
        </p:grpSpPr>
        <p:sp>
          <p:nvSpPr>
            <p:cNvPr id="6" name="Freeform 6"/>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3533CD">
                    <a:alpha val="100000"/>
                  </a:srgbClr>
                </a:gs>
              </a:gsLst>
              <a:lin ang="0"/>
            </a:gradFill>
          </p:spPr>
        </p:sp>
      </p:grpSp>
      <p:grpSp>
        <p:nvGrpSpPr>
          <p:cNvPr id="7" name="Group 7"/>
          <p:cNvGrpSpPr/>
          <p:nvPr/>
        </p:nvGrpSpPr>
        <p:grpSpPr>
          <a:xfrm>
            <a:off x="3988013" y="4097636"/>
            <a:ext cx="2088157" cy="2086818"/>
            <a:chOff x="0" y="0"/>
            <a:chExt cx="3368160" cy="3366000"/>
          </a:xfrm>
        </p:grpSpPr>
        <p:sp>
          <p:nvSpPr>
            <p:cNvPr id="8" name="Freeform 8"/>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3533CD">
                    <a:alpha val="100000"/>
                  </a:srgbClr>
                </a:gs>
              </a:gsLst>
              <a:lin ang="0"/>
            </a:gradFill>
          </p:spPr>
        </p:sp>
      </p:grpSp>
      <p:grpSp>
        <p:nvGrpSpPr>
          <p:cNvPr id="9" name="Group 9"/>
          <p:cNvGrpSpPr/>
          <p:nvPr/>
        </p:nvGrpSpPr>
        <p:grpSpPr>
          <a:xfrm>
            <a:off x="3873740" y="5103326"/>
            <a:ext cx="2582745" cy="1431089"/>
            <a:chOff x="0" y="0"/>
            <a:chExt cx="4165920" cy="2308320"/>
          </a:xfrm>
        </p:grpSpPr>
        <p:sp>
          <p:nvSpPr>
            <p:cNvPr id="10" name="Freeform 10"/>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5DE0E6">
                    <a:alpha val="100000"/>
                  </a:srgbClr>
                </a:gs>
                <a:gs pos="100000">
                  <a:srgbClr val="004AAD">
                    <a:alpha val="100000"/>
                  </a:srgbClr>
                </a:gs>
              </a:gsLst>
              <a:lin ang="0"/>
            </a:gradFill>
          </p:spPr>
        </p:sp>
      </p:grpSp>
      <p:grpSp>
        <p:nvGrpSpPr>
          <p:cNvPr id="11" name="Group 11"/>
          <p:cNvGrpSpPr/>
          <p:nvPr/>
        </p:nvGrpSpPr>
        <p:grpSpPr>
          <a:xfrm>
            <a:off x="6713659" y="3726249"/>
            <a:ext cx="2578727" cy="1432874"/>
            <a:chOff x="0" y="0"/>
            <a:chExt cx="4159440" cy="2311200"/>
          </a:xfrm>
        </p:grpSpPr>
        <p:sp>
          <p:nvSpPr>
            <p:cNvPr id="12" name="Freeform 12"/>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5DE0E6">
                    <a:alpha val="100000"/>
                  </a:srgbClr>
                </a:gs>
                <a:gs pos="100000">
                  <a:srgbClr val="004AAD">
                    <a:alpha val="100000"/>
                  </a:srgbClr>
                </a:gs>
              </a:gsLst>
              <a:lin ang="0"/>
            </a:gradFill>
          </p:spPr>
        </p:sp>
      </p:grpSp>
      <p:grpSp>
        <p:nvGrpSpPr>
          <p:cNvPr id="13" name="Group 13"/>
          <p:cNvGrpSpPr/>
          <p:nvPr/>
        </p:nvGrpSpPr>
        <p:grpSpPr>
          <a:xfrm>
            <a:off x="6814541" y="4125311"/>
            <a:ext cx="2087711" cy="2089050"/>
            <a:chOff x="0" y="0"/>
            <a:chExt cx="3367440" cy="3369600"/>
          </a:xfrm>
        </p:grpSpPr>
        <p:sp>
          <p:nvSpPr>
            <p:cNvPr id="14" name="Freeform 14"/>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3533CD">
                    <a:alpha val="100000"/>
                  </a:srgbClr>
                </a:gs>
              </a:gsLst>
              <a:lin ang="0"/>
            </a:gradFill>
          </p:spPr>
        </p:sp>
      </p:grpSp>
      <p:grpSp>
        <p:nvGrpSpPr>
          <p:cNvPr id="15" name="Group 15"/>
          <p:cNvGrpSpPr/>
          <p:nvPr/>
        </p:nvGrpSpPr>
        <p:grpSpPr>
          <a:xfrm>
            <a:off x="9288369" y="4123972"/>
            <a:ext cx="2088157" cy="2086818"/>
            <a:chOff x="0" y="0"/>
            <a:chExt cx="3368160" cy="3366000"/>
          </a:xfrm>
        </p:grpSpPr>
        <p:sp>
          <p:nvSpPr>
            <p:cNvPr id="16" name="Freeform 16"/>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3533CD">
                    <a:alpha val="100000"/>
                  </a:srgbClr>
                </a:gs>
              </a:gsLst>
              <a:lin ang="0"/>
            </a:gradFill>
          </p:spPr>
        </p:sp>
      </p:grpSp>
      <p:grpSp>
        <p:nvGrpSpPr>
          <p:cNvPr id="17" name="Group 17"/>
          <p:cNvGrpSpPr/>
          <p:nvPr/>
        </p:nvGrpSpPr>
        <p:grpSpPr>
          <a:xfrm>
            <a:off x="9174096" y="5129662"/>
            <a:ext cx="2582745" cy="1431089"/>
            <a:chOff x="0" y="0"/>
            <a:chExt cx="4165920" cy="2308320"/>
          </a:xfrm>
        </p:grpSpPr>
        <p:sp>
          <p:nvSpPr>
            <p:cNvPr id="18" name="Freeform 18"/>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5DE0E6">
                    <a:alpha val="100000"/>
                  </a:srgbClr>
                </a:gs>
                <a:gs pos="100000">
                  <a:srgbClr val="004AAD">
                    <a:alpha val="100000"/>
                  </a:srgbClr>
                </a:gs>
              </a:gsLst>
              <a:lin ang="0"/>
            </a:gradFill>
          </p:spPr>
        </p:sp>
      </p:grpSp>
      <p:grpSp>
        <p:nvGrpSpPr>
          <p:cNvPr id="19" name="Group 19"/>
          <p:cNvGrpSpPr/>
          <p:nvPr/>
        </p:nvGrpSpPr>
        <p:grpSpPr>
          <a:xfrm>
            <a:off x="12014016" y="3722678"/>
            <a:ext cx="2578727" cy="1432874"/>
            <a:chOff x="0" y="0"/>
            <a:chExt cx="4159440" cy="2311200"/>
          </a:xfrm>
        </p:grpSpPr>
        <p:sp>
          <p:nvSpPr>
            <p:cNvPr id="20" name="Freeform 20"/>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5DE0E6">
                    <a:alpha val="100000"/>
                  </a:srgbClr>
                </a:gs>
                <a:gs pos="100000">
                  <a:srgbClr val="004AAD">
                    <a:alpha val="100000"/>
                  </a:srgbClr>
                </a:gs>
              </a:gsLst>
              <a:lin ang="0"/>
            </a:gradFill>
          </p:spPr>
        </p:sp>
      </p:grpSp>
      <p:grpSp>
        <p:nvGrpSpPr>
          <p:cNvPr id="21" name="Group 21"/>
          <p:cNvGrpSpPr/>
          <p:nvPr/>
        </p:nvGrpSpPr>
        <p:grpSpPr>
          <a:xfrm>
            <a:off x="12114897" y="4121740"/>
            <a:ext cx="2087711" cy="2089050"/>
            <a:chOff x="0" y="0"/>
            <a:chExt cx="3367440" cy="3369600"/>
          </a:xfrm>
        </p:grpSpPr>
        <p:sp>
          <p:nvSpPr>
            <p:cNvPr id="22" name="Freeform 22"/>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3533CD">
                    <a:alpha val="100000"/>
                  </a:srgbClr>
                </a:gs>
              </a:gsLst>
              <a:lin ang="0"/>
            </a:gradFill>
          </p:spPr>
        </p:sp>
      </p:grpSp>
      <p:grpSp>
        <p:nvGrpSpPr>
          <p:cNvPr id="23" name="Group 23"/>
          <p:cNvGrpSpPr/>
          <p:nvPr/>
        </p:nvGrpSpPr>
        <p:grpSpPr>
          <a:xfrm>
            <a:off x="14588726" y="4120401"/>
            <a:ext cx="2088157" cy="2086818"/>
            <a:chOff x="0" y="0"/>
            <a:chExt cx="3368160" cy="3366000"/>
          </a:xfrm>
        </p:grpSpPr>
        <p:sp>
          <p:nvSpPr>
            <p:cNvPr id="24" name="Freeform 24"/>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3533CD">
                    <a:alpha val="100000"/>
                  </a:srgbClr>
                </a:gs>
              </a:gsLst>
              <a:lin ang="0"/>
            </a:gradFill>
          </p:spPr>
        </p:sp>
      </p:grpSp>
      <p:sp>
        <p:nvSpPr>
          <p:cNvPr id="25" name="Freeform 25"/>
          <p:cNvSpPr/>
          <p:nvPr/>
        </p:nvSpPr>
        <p:spPr>
          <a:xfrm>
            <a:off x="2069511" y="4580104"/>
            <a:ext cx="977057" cy="1121882"/>
          </a:xfrm>
          <a:custGeom>
            <a:avLst/>
            <a:gdLst/>
            <a:ahLst/>
            <a:cxnLst/>
            <a:rect l="l" t="t" r="r" b="b"/>
            <a:pathLst>
              <a:path w="977057" h="1121882">
                <a:moveTo>
                  <a:pt x="0" y="0"/>
                </a:moveTo>
                <a:lnTo>
                  <a:pt x="977057" y="0"/>
                </a:lnTo>
                <a:lnTo>
                  <a:pt x="977057" y="1121882"/>
                </a:lnTo>
                <a:lnTo>
                  <a:pt x="0" y="1121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2785541" y="4627534"/>
            <a:ext cx="926844" cy="1084604"/>
          </a:xfrm>
          <a:custGeom>
            <a:avLst/>
            <a:gdLst/>
            <a:ahLst/>
            <a:cxnLst/>
            <a:rect l="l" t="t" r="r" b="b"/>
            <a:pathLst>
              <a:path w="926844" h="1084604">
                <a:moveTo>
                  <a:pt x="0" y="0"/>
                </a:moveTo>
                <a:lnTo>
                  <a:pt x="926843" y="0"/>
                </a:lnTo>
                <a:lnTo>
                  <a:pt x="926843" y="1084604"/>
                </a:lnTo>
                <a:lnTo>
                  <a:pt x="0" y="1084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TextBox 27"/>
          <p:cNvSpPr txBox="1"/>
          <p:nvPr/>
        </p:nvSpPr>
        <p:spPr>
          <a:xfrm>
            <a:off x="1584828" y="6496315"/>
            <a:ext cx="1986653" cy="873963"/>
          </a:xfrm>
          <a:prstGeom prst="rect">
            <a:avLst/>
          </a:prstGeom>
        </p:spPr>
        <p:txBody>
          <a:bodyPr lIns="0" tIns="0" rIns="0" bIns="0" rtlCol="0" anchor="t">
            <a:spAutoFit/>
          </a:bodyPr>
          <a:lstStyle/>
          <a:p>
            <a:pPr algn="ctr">
              <a:lnSpc>
                <a:spcPts val="3591"/>
              </a:lnSpc>
            </a:pPr>
            <a:r>
              <a:rPr lang="en-US" sz="2602" spc="36">
                <a:solidFill>
                  <a:srgbClr val="040506"/>
                </a:solidFill>
                <a:latin typeface="Montserrat Classic Bold"/>
              </a:rPr>
              <a:t>Data</a:t>
            </a:r>
          </a:p>
          <a:p>
            <a:pPr algn="ctr">
              <a:lnSpc>
                <a:spcPts val="3591"/>
              </a:lnSpc>
            </a:pPr>
            <a:r>
              <a:rPr lang="en-US" sz="2602" spc="36">
                <a:solidFill>
                  <a:srgbClr val="040506"/>
                </a:solidFill>
                <a:latin typeface="Montserrat Classic Bold"/>
              </a:rPr>
              <a:t>Gathering</a:t>
            </a:r>
          </a:p>
        </p:txBody>
      </p:sp>
      <p:sp>
        <p:nvSpPr>
          <p:cNvPr id="28" name="TextBox 28"/>
          <p:cNvSpPr txBox="1"/>
          <p:nvPr/>
        </p:nvSpPr>
        <p:spPr>
          <a:xfrm>
            <a:off x="4171786" y="2852286"/>
            <a:ext cx="1986653" cy="873963"/>
          </a:xfrm>
          <a:prstGeom prst="rect">
            <a:avLst/>
          </a:prstGeom>
        </p:spPr>
        <p:txBody>
          <a:bodyPr lIns="0" tIns="0" rIns="0" bIns="0" rtlCol="0" anchor="t">
            <a:spAutoFit/>
          </a:bodyPr>
          <a:lstStyle/>
          <a:p>
            <a:pPr algn="ctr">
              <a:lnSpc>
                <a:spcPts val="3591"/>
              </a:lnSpc>
            </a:pPr>
            <a:r>
              <a:rPr lang="en-US" sz="2602" spc="36">
                <a:solidFill>
                  <a:srgbClr val="040506"/>
                </a:solidFill>
                <a:latin typeface="Montserrat Classic Bold"/>
              </a:rPr>
              <a:t>Data Processing</a:t>
            </a:r>
          </a:p>
        </p:txBody>
      </p:sp>
      <p:sp>
        <p:nvSpPr>
          <p:cNvPr id="29" name="TextBox 29"/>
          <p:cNvSpPr txBox="1"/>
          <p:nvPr/>
        </p:nvSpPr>
        <p:spPr>
          <a:xfrm>
            <a:off x="6761284" y="6492908"/>
            <a:ext cx="2288911" cy="873963"/>
          </a:xfrm>
          <a:prstGeom prst="rect">
            <a:avLst/>
          </a:prstGeom>
        </p:spPr>
        <p:txBody>
          <a:bodyPr lIns="0" tIns="0" rIns="0" bIns="0" rtlCol="0" anchor="t">
            <a:spAutoFit/>
          </a:bodyPr>
          <a:lstStyle/>
          <a:p>
            <a:pPr algn="ctr">
              <a:lnSpc>
                <a:spcPts val="3591"/>
              </a:lnSpc>
            </a:pPr>
            <a:r>
              <a:rPr lang="en-US" sz="2602" spc="36">
                <a:solidFill>
                  <a:srgbClr val="040506"/>
                </a:solidFill>
                <a:latin typeface="Montserrat Classic Bold"/>
              </a:rPr>
              <a:t>Quality Management</a:t>
            </a:r>
          </a:p>
        </p:txBody>
      </p:sp>
      <p:sp>
        <p:nvSpPr>
          <p:cNvPr id="30" name="TextBox 30"/>
          <p:cNvSpPr txBox="1"/>
          <p:nvPr/>
        </p:nvSpPr>
        <p:spPr>
          <a:xfrm>
            <a:off x="9389874" y="2852286"/>
            <a:ext cx="1986653" cy="873963"/>
          </a:xfrm>
          <a:prstGeom prst="rect">
            <a:avLst/>
          </a:prstGeom>
        </p:spPr>
        <p:txBody>
          <a:bodyPr lIns="0" tIns="0" rIns="0" bIns="0" rtlCol="0" anchor="t">
            <a:spAutoFit/>
          </a:bodyPr>
          <a:lstStyle/>
          <a:p>
            <a:pPr algn="ctr">
              <a:lnSpc>
                <a:spcPts val="3591"/>
              </a:lnSpc>
            </a:pPr>
            <a:r>
              <a:rPr lang="en-US" sz="2602" spc="36">
                <a:solidFill>
                  <a:srgbClr val="040506"/>
                </a:solidFill>
                <a:latin typeface="Montserrat Classic Bold"/>
              </a:rPr>
              <a:t>Quality Scoring</a:t>
            </a:r>
          </a:p>
        </p:txBody>
      </p:sp>
      <p:sp>
        <p:nvSpPr>
          <p:cNvPr id="31" name="TextBox 31"/>
          <p:cNvSpPr txBox="1"/>
          <p:nvPr/>
        </p:nvSpPr>
        <p:spPr>
          <a:xfrm>
            <a:off x="12006757" y="6522651"/>
            <a:ext cx="2303992" cy="873963"/>
          </a:xfrm>
          <a:prstGeom prst="rect">
            <a:avLst/>
          </a:prstGeom>
        </p:spPr>
        <p:txBody>
          <a:bodyPr lIns="0" tIns="0" rIns="0" bIns="0" rtlCol="0" anchor="t">
            <a:spAutoFit/>
          </a:bodyPr>
          <a:lstStyle/>
          <a:p>
            <a:pPr algn="ctr">
              <a:lnSpc>
                <a:spcPts val="3591"/>
              </a:lnSpc>
            </a:pPr>
            <a:r>
              <a:rPr lang="en-US" sz="2602" spc="36">
                <a:solidFill>
                  <a:srgbClr val="040506"/>
                </a:solidFill>
                <a:latin typeface="Montserrat Classic Bold"/>
              </a:rPr>
              <a:t>ESG Performance</a:t>
            </a:r>
          </a:p>
        </p:txBody>
      </p:sp>
      <p:sp>
        <p:nvSpPr>
          <p:cNvPr id="32" name="TextBox 32"/>
          <p:cNvSpPr txBox="1"/>
          <p:nvPr/>
        </p:nvSpPr>
        <p:spPr>
          <a:xfrm>
            <a:off x="14343130" y="2852286"/>
            <a:ext cx="2916170" cy="873963"/>
          </a:xfrm>
          <a:prstGeom prst="rect">
            <a:avLst/>
          </a:prstGeom>
        </p:spPr>
        <p:txBody>
          <a:bodyPr lIns="0" tIns="0" rIns="0" bIns="0" rtlCol="0" anchor="t">
            <a:spAutoFit/>
          </a:bodyPr>
          <a:lstStyle/>
          <a:p>
            <a:pPr algn="ctr">
              <a:lnSpc>
                <a:spcPts val="3591"/>
              </a:lnSpc>
            </a:pPr>
            <a:r>
              <a:rPr lang="en-US" sz="2602" spc="36">
                <a:solidFill>
                  <a:srgbClr val="040506"/>
                </a:solidFill>
                <a:latin typeface="Montserrat Classic Bold"/>
              </a:rPr>
              <a:t>Data representation</a:t>
            </a:r>
          </a:p>
        </p:txBody>
      </p:sp>
      <p:grpSp>
        <p:nvGrpSpPr>
          <p:cNvPr id="33" name="Group 33"/>
          <p:cNvGrpSpPr/>
          <p:nvPr/>
        </p:nvGrpSpPr>
        <p:grpSpPr>
          <a:xfrm>
            <a:off x="-4512193" y="361085"/>
            <a:ext cx="19354610" cy="1299613"/>
            <a:chOff x="0" y="0"/>
            <a:chExt cx="1876002" cy="125969"/>
          </a:xfrm>
        </p:grpSpPr>
        <p:sp>
          <p:nvSpPr>
            <p:cNvPr id="34" name="Freeform 34"/>
            <p:cNvSpPr/>
            <p:nvPr/>
          </p:nvSpPr>
          <p:spPr>
            <a:xfrm>
              <a:off x="0" y="0"/>
              <a:ext cx="1876002" cy="125969"/>
            </a:xfrm>
            <a:custGeom>
              <a:avLst/>
              <a:gdLst/>
              <a:ahLst/>
              <a:cxnLst/>
              <a:rect l="l" t="t" r="r" b="b"/>
              <a:pathLst>
                <a:path w="1876002" h="125969">
                  <a:moveTo>
                    <a:pt x="1672802" y="0"/>
                  </a:moveTo>
                  <a:lnTo>
                    <a:pt x="0" y="0"/>
                  </a:lnTo>
                  <a:lnTo>
                    <a:pt x="203200" y="125969"/>
                  </a:lnTo>
                  <a:lnTo>
                    <a:pt x="1876002" y="125969"/>
                  </a:lnTo>
                  <a:lnTo>
                    <a:pt x="1672802" y="0"/>
                  </a:lnTo>
                  <a:close/>
                </a:path>
              </a:pathLst>
            </a:custGeom>
            <a:solidFill>
              <a:srgbClr val="010101"/>
            </a:solidFill>
            <a:ln cap="sq">
              <a:noFill/>
              <a:prstDash val="solid"/>
              <a:miter/>
            </a:ln>
          </p:spPr>
        </p:sp>
        <p:sp>
          <p:nvSpPr>
            <p:cNvPr id="35" name="TextBox 35"/>
            <p:cNvSpPr txBox="1"/>
            <p:nvPr/>
          </p:nvSpPr>
          <p:spPr>
            <a:xfrm>
              <a:off x="101600" y="-19050"/>
              <a:ext cx="1672802" cy="145019"/>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6" name="TextBox 36"/>
          <p:cNvSpPr txBox="1"/>
          <p:nvPr/>
        </p:nvSpPr>
        <p:spPr>
          <a:xfrm>
            <a:off x="1302543" y="525116"/>
            <a:ext cx="9029905" cy="866775"/>
          </a:xfrm>
          <a:prstGeom prst="rect">
            <a:avLst/>
          </a:prstGeom>
        </p:spPr>
        <p:txBody>
          <a:bodyPr lIns="0" tIns="0" rIns="0" bIns="0" rtlCol="0" anchor="t">
            <a:spAutoFit/>
          </a:bodyPr>
          <a:lstStyle/>
          <a:p>
            <a:pPr marL="0" lvl="0" indent="0" algn="ctr">
              <a:lnSpc>
                <a:spcPts val="6900"/>
              </a:lnSpc>
              <a:spcBef>
                <a:spcPct val="0"/>
              </a:spcBef>
            </a:pPr>
            <a:r>
              <a:rPr lang="en-US" sz="5000" spc="175">
                <a:solidFill>
                  <a:srgbClr val="FFFFFF"/>
                </a:solidFill>
                <a:latin typeface="Archivo Black"/>
              </a:rPr>
              <a:t>METHODOLOGY</a:t>
            </a:r>
          </a:p>
        </p:txBody>
      </p:sp>
      <p:sp>
        <p:nvSpPr>
          <p:cNvPr id="37" name="Freeform 37"/>
          <p:cNvSpPr/>
          <p:nvPr/>
        </p:nvSpPr>
        <p:spPr>
          <a:xfrm>
            <a:off x="4560020" y="4709782"/>
            <a:ext cx="944142" cy="920109"/>
          </a:xfrm>
          <a:custGeom>
            <a:avLst/>
            <a:gdLst/>
            <a:ahLst/>
            <a:cxnLst/>
            <a:rect l="l" t="t" r="r" b="b"/>
            <a:pathLst>
              <a:path w="944142" h="920109">
                <a:moveTo>
                  <a:pt x="0" y="0"/>
                </a:moveTo>
                <a:lnTo>
                  <a:pt x="944142" y="0"/>
                </a:lnTo>
                <a:lnTo>
                  <a:pt x="944142" y="920109"/>
                </a:lnTo>
                <a:lnTo>
                  <a:pt x="0" y="9201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8" name="Freeform 38"/>
          <p:cNvSpPr/>
          <p:nvPr/>
        </p:nvSpPr>
        <p:spPr>
          <a:xfrm>
            <a:off x="7432696" y="4685203"/>
            <a:ext cx="946088" cy="911685"/>
          </a:xfrm>
          <a:custGeom>
            <a:avLst/>
            <a:gdLst/>
            <a:ahLst/>
            <a:cxnLst/>
            <a:rect l="l" t="t" r="r" b="b"/>
            <a:pathLst>
              <a:path w="946088" h="911685">
                <a:moveTo>
                  <a:pt x="0" y="0"/>
                </a:moveTo>
                <a:lnTo>
                  <a:pt x="946088" y="0"/>
                </a:lnTo>
                <a:lnTo>
                  <a:pt x="946088" y="911684"/>
                </a:lnTo>
                <a:lnTo>
                  <a:pt x="0" y="9116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9" name="Freeform 39"/>
          <p:cNvSpPr/>
          <p:nvPr/>
        </p:nvSpPr>
        <p:spPr>
          <a:xfrm>
            <a:off x="9933416" y="4669080"/>
            <a:ext cx="899568" cy="868492"/>
          </a:xfrm>
          <a:custGeom>
            <a:avLst/>
            <a:gdLst/>
            <a:ahLst/>
            <a:cxnLst/>
            <a:rect l="l" t="t" r="r" b="b"/>
            <a:pathLst>
              <a:path w="899568" h="868492">
                <a:moveTo>
                  <a:pt x="0" y="0"/>
                </a:moveTo>
                <a:lnTo>
                  <a:pt x="899568" y="0"/>
                </a:lnTo>
                <a:lnTo>
                  <a:pt x="899568" y="868492"/>
                </a:lnTo>
                <a:lnTo>
                  <a:pt x="0" y="86849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0" name="Freeform 40"/>
          <p:cNvSpPr/>
          <p:nvPr/>
        </p:nvSpPr>
        <p:spPr>
          <a:xfrm>
            <a:off x="15164243" y="4675825"/>
            <a:ext cx="983113" cy="983113"/>
          </a:xfrm>
          <a:custGeom>
            <a:avLst/>
            <a:gdLst/>
            <a:ahLst/>
            <a:cxnLst/>
            <a:rect l="l" t="t" r="r" b="b"/>
            <a:pathLst>
              <a:path w="983113" h="983113">
                <a:moveTo>
                  <a:pt x="0" y="0"/>
                </a:moveTo>
                <a:lnTo>
                  <a:pt x="983113" y="0"/>
                </a:lnTo>
                <a:lnTo>
                  <a:pt x="983113" y="983113"/>
                </a:lnTo>
                <a:lnTo>
                  <a:pt x="0" y="98311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74534" y="667675"/>
            <a:ext cx="17738932" cy="8951649"/>
          </a:xfrm>
          <a:custGeom>
            <a:avLst/>
            <a:gdLst/>
            <a:ahLst/>
            <a:cxnLst/>
            <a:rect l="l" t="t" r="r" b="b"/>
            <a:pathLst>
              <a:path w="17738932" h="8951649">
                <a:moveTo>
                  <a:pt x="0" y="0"/>
                </a:moveTo>
                <a:lnTo>
                  <a:pt x="17738932" y="0"/>
                </a:lnTo>
                <a:lnTo>
                  <a:pt x="17738932" y="8951650"/>
                </a:lnTo>
                <a:lnTo>
                  <a:pt x="0" y="8951650"/>
                </a:lnTo>
                <a:lnTo>
                  <a:pt x="0" y="0"/>
                </a:lnTo>
                <a:close/>
              </a:path>
            </a:pathLst>
          </a:custGeom>
          <a:blipFill>
            <a:blip r:embed="rId2"/>
            <a:stretch>
              <a:fillRect/>
            </a:stretch>
          </a:blipFill>
        </p:spPr>
      </p:sp>
      <p:sp>
        <p:nvSpPr>
          <p:cNvPr id="3" name="TextBox 3"/>
          <p:cNvSpPr txBox="1"/>
          <p:nvPr/>
        </p:nvSpPr>
        <p:spPr>
          <a:xfrm>
            <a:off x="11301774" y="7882890"/>
            <a:ext cx="5625030" cy="1375410"/>
          </a:xfrm>
          <a:prstGeom prst="rect">
            <a:avLst/>
          </a:prstGeom>
        </p:spPr>
        <p:txBody>
          <a:bodyPr lIns="0" tIns="0" rIns="0" bIns="0" rtlCol="0" anchor="t">
            <a:spAutoFit/>
          </a:bodyPr>
          <a:lstStyle/>
          <a:p>
            <a:pPr marL="0" lvl="0" indent="0" algn="ctr">
              <a:lnSpc>
                <a:spcPts val="5519"/>
              </a:lnSpc>
              <a:spcBef>
                <a:spcPct val="0"/>
              </a:spcBef>
            </a:pPr>
            <a:r>
              <a:rPr lang="en-US" sz="3999" spc="139">
                <a:solidFill>
                  <a:srgbClr val="010101"/>
                </a:solidFill>
                <a:latin typeface="Montserrat Classic"/>
              </a:rPr>
              <a:t>DATA FLOW DIAGRAM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3261333"/>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2331" y="6426924"/>
            <a:ext cx="18288000" cy="7620000"/>
          </a:xfrm>
          <a:custGeom>
            <a:avLst/>
            <a:gdLst/>
            <a:ahLst/>
            <a:cxnLst/>
            <a:rect l="l" t="t" r="r" b="b"/>
            <a:pathLst>
              <a:path w="18288000" h="7620000">
                <a:moveTo>
                  <a:pt x="0" y="0"/>
                </a:moveTo>
                <a:lnTo>
                  <a:pt x="18288000" y="0"/>
                </a:lnTo>
                <a:lnTo>
                  <a:pt x="18288000" y="7620000"/>
                </a:lnTo>
                <a:lnTo>
                  <a:pt x="0" y="7620000"/>
                </a:lnTo>
                <a:lnTo>
                  <a:pt x="0" y="0"/>
                </a:lnTo>
                <a:close/>
              </a:path>
            </a:pathLst>
          </a:custGeom>
          <a:blipFill>
            <a:blip r:embed="rId3"/>
            <a:stretch>
              <a:fillRect/>
            </a:stretch>
          </a:blipFill>
        </p:spPr>
      </p:sp>
      <p:sp>
        <p:nvSpPr>
          <p:cNvPr id="7" name="TextBox 7"/>
          <p:cNvSpPr txBox="1"/>
          <p:nvPr/>
        </p:nvSpPr>
        <p:spPr>
          <a:xfrm>
            <a:off x="2001892" y="1514489"/>
            <a:ext cx="14554738" cy="898392"/>
          </a:xfrm>
          <a:prstGeom prst="rect">
            <a:avLst/>
          </a:prstGeom>
        </p:spPr>
        <p:txBody>
          <a:bodyPr lIns="0" tIns="0" rIns="0" bIns="0" rtlCol="0" anchor="t">
            <a:spAutoFit/>
          </a:bodyPr>
          <a:lstStyle/>
          <a:p>
            <a:pPr marL="0" lvl="0" indent="0" algn="ctr">
              <a:lnSpc>
                <a:spcPts val="7291"/>
              </a:lnSpc>
              <a:spcBef>
                <a:spcPct val="0"/>
              </a:spcBef>
            </a:pPr>
            <a:r>
              <a:rPr lang="en-US" sz="5283" spc="184">
                <a:solidFill>
                  <a:srgbClr val="010101"/>
                </a:solidFill>
                <a:latin typeface="Archivo Black"/>
              </a:rPr>
              <a:t>NLP APPROACH - HOW IT WORKS?</a:t>
            </a:r>
          </a:p>
        </p:txBody>
      </p:sp>
      <p:grpSp>
        <p:nvGrpSpPr>
          <p:cNvPr id="8" name="Group 8"/>
          <p:cNvGrpSpPr/>
          <p:nvPr/>
        </p:nvGrpSpPr>
        <p:grpSpPr>
          <a:xfrm>
            <a:off x="1028700" y="3070106"/>
            <a:ext cx="4554423" cy="5023468"/>
            <a:chOff x="0" y="0"/>
            <a:chExt cx="1199519" cy="1323053"/>
          </a:xfrm>
        </p:grpSpPr>
        <p:sp>
          <p:nvSpPr>
            <p:cNvPr id="9" name="Freeform 9"/>
            <p:cNvSpPr/>
            <p:nvPr/>
          </p:nvSpPr>
          <p:spPr>
            <a:xfrm>
              <a:off x="0" y="0"/>
              <a:ext cx="1199519" cy="1323053"/>
            </a:xfrm>
            <a:custGeom>
              <a:avLst/>
              <a:gdLst/>
              <a:ahLst/>
              <a:cxnLst/>
              <a:rect l="l" t="t" r="r" b="b"/>
              <a:pathLst>
                <a:path w="1199519" h="1323053">
                  <a:moveTo>
                    <a:pt x="33997" y="0"/>
                  </a:moveTo>
                  <a:lnTo>
                    <a:pt x="1165521" y="0"/>
                  </a:lnTo>
                  <a:cubicBezTo>
                    <a:pt x="1184298" y="0"/>
                    <a:pt x="1199519" y="15221"/>
                    <a:pt x="1199519" y="33997"/>
                  </a:cubicBezTo>
                  <a:lnTo>
                    <a:pt x="1199519" y="1289056"/>
                  </a:lnTo>
                  <a:cubicBezTo>
                    <a:pt x="1199519" y="1307832"/>
                    <a:pt x="1184298" y="1323053"/>
                    <a:pt x="1165521" y="1323053"/>
                  </a:cubicBezTo>
                  <a:lnTo>
                    <a:pt x="33997" y="1323053"/>
                  </a:lnTo>
                  <a:cubicBezTo>
                    <a:pt x="15221" y="1323053"/>
                    <a:pt x="0" y="1307832"/>
                    <a:pt x="0" y="1289056"/>
                  </a:cubicBezTo>
                  <a:lnTo>
                    <a:pt x="0" y="33997"/>
                  </a:lnTo>
                  <a:cubicBezTo>
                    <a:pt x="0" y="15221"/>
                    <a:pt x="15221" y="0"/>
                    <a:pt x="33997" y="0"/>
                  </a:cubicBezTo>
                  <a:close/>
                </a:path>
              </a:pathLst>
            </a:custGeom>
            <a:solidFill>
              <a:srgbClr val="FFFFFF"/>
            </a:solidFill>
            <a:ln w="38100" cap="sq">
              <a:solidFill>
                <a:srgbClr val="363636"/>
              </a:solidFill>
              <a:prstDash val="solid"/>
              <a:miter/>
            </a:ln>
          </p:spPr>
        </p:sp>
        <p:sp>
          <p:nvSpPr>
            <p:cNvPr id="10" name="TextBox 10"/>
            <p:cNvSpPr txBox="1"/>
            <p:nvPr/>
          </p:nvSpPr>
          <p:spPr>
            <a:xfrm>
              <a:off x="0" y="-19050"/>
              <a:ext cx="1199519" cy="1342103"/>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405649" y="3070106"/>
            <a:ext cx="1047779" cy="1124013"/>
            <a:chOff x="0" y="0"/>
            <a:chExt cx="2127600" cy="2282400"/>
          </a:xfrm>
        </p:grpSpPr>
        <p:sp>
          <p:nvSpPr>
            <p:cNvPr id="12" name="Freeform 12"/>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13" name="TextBox 13"/>
          <p:cNvSpPr txBox="1"/>
          <p:nvPr/>
        </p:nvSpPr>
        <p:spPr>
          <a:xfrm>
            <a:off x="2453429" y="3294733"/>
            <a:ext cx="2745392" cy="680085"/>
          </a:xfrm>
          <a:prstGeom prst="rect">
            <a:avLst/>
          </a:prstGeom>
        </p:spPr>
        <p:txBody>
          <a:bodyPr lIns="0" tIns="0" rIns="0" bIns="0" rtlCol="0" anchor="t">
            <a:spAutoFit/>
          </a:bodyPr>
          <a:lstStyle/>
          <a:p>
            <a:pPr marL="0" lvl="1" indent="0" algn="l">
              <a:lnSpc>
                <a:spcPts val="5519"/>
              </a:lnSpc>
              <a:spcBef>
                <a:spcPct val="0"/>
              </a:spcBef>
            </a:pPr>
            <a:r>
              <a:rPr lang="en-US" sz="3999" spc="391">
                <a:solidFill>
                  <a:srgbClr val="000000"/>
                </a:solidFill>
                <a:latin typeface="Montserrat Classic Bold"/>
              </a:rPr>
              <a:t>Step - 1</a:t>
            </a:r>
          </a:p>
        </p:txBody>
      </p:sp>
      <p:sp>
        <p:nvSpPr>
          <p:cNvPr id="14" name="TextBox 14"/>
          <p:cNvSpPr txBox="1"/>
          <p:nvPr/>
        </p:nvSpPr>
        <p:spPr>
          <a:xfrm>
            <a:off x="1647939" y="4570501"/>
            <a:ext cx="3315945" cy="2607945"/>
          </a:xfrm>
          <a:prstGeom prst="rect">
            <a:avLst/>
          </a:prstGeom>
        </p:spPr>
        <p:txBody>
          <a:bodyPr lIns="0" tIns="0" rIns="0" bIns="0" rtlCol="0" anchor="t">
            <a:spAutoFit/>
          </a:bodyPr>
          <a:lstStyle/>
          <a:p>
            <a:pPr algn="ctr">
              <a:lnSpc>
                <a:spcPts val="4140"/>
              </a:lnSpc>
            </a:pPr>
            <a:r>
              <a:rPr lang="en-US" sz="3000" spc="294">
                <a:solidFill>
                  <a:srgbClr val="000000"/>
                </a:solidFill>
                <a:latin typeface="Montserrat Classic"/>
              </a:rPr>
              <a:t>Get the sustainability  report </a:t>
            </a:r>
          </a:p>
          <a:p>
            <a:pPr algn="ctr">
              <a:lnSpc>
                <a:spcPts val="4140"/>
              </a:lnSpc>
            </a:pPr>
            <a:r>
              <a:rPr lang="en-US" sz="3000" spc="294">
                <a:solidFill>
                  <a:srgbClr val="000000"/>
                </a:solidFill>
                <a:latin typeface="Montserrat Classic"/>
              </a:rPr>
              <a:t>as a </a:t>
            </a:r>
          </a:p>
          <a:p>
            <a:pPr algn="ctr">
              <a:lnSpc>
                <a:spcPts val="4140"/>
              </a:lnSpc>
            </a:pPr>
            <a:r>
              <a:rPr lang="en-US" sz="3000" spc="294">
                <a:solidFill>
                  <a:srgbClr val="000000"/>
                </a:solidFill>
                <a:latin typeface="Montserrat Classic"/>
              </a:rPr>
              <a:t>pdf</a:t>
            </a:r>
          </a:p>
        </p:txBody>
      </p:sp>
      <p:grpSp>
        <p:nvGrpSpPr>
          <p:cNvPr id="15" name="Group 15"/>
          <p:cNvGrpSpPr/>
          <p:nvPr/>
        </p:nvGrpSpPr>
        <p:grpSpPr>
          <a:xfrm>
            <a:off x="7137311" y="3070106"/>
            <a:ext cx="4283900" cy="5023468"/>
            <a:chOff x="0" y="0"/>
            <a:chExt cx="1128270" cy="1323053"/>
          </a:xfrm>
        </p:grpSpPr>
        <p:sp>
          <p:nvSpPr>
            <p:cNvPr id="16" name="Freeform 16"/>
            <p:cNvSpPr/>
            <p:nvPr/>
          </p:nvSpPr>
          <p:spPr>
            <a:xfrm>
              <a:off x="0" y="0"/>
              <a:ext cx="1128270" cy="1323053"/>
            </a:xfrm>
            <a:custGeom>
              <a:avLst/>
              <a:gdLst/>
              <a:ahLst/>
              <a:cxnLst/>
              <a:rect l="l" t="t" r="r" b="b"/>
              <a:pathLst>
                <a:path w="1128270" h="1323053">
                  <a:moveTo>
                    <a:pt x="36144" y="0"/>
                  </a:moveTo>
                  <a:lnTo>
                    <a:pt x="1092126" y="0"/>
                  </a:lnTo>
                  <a:cubicBezTo>
                    <a:pt x="1112088" y="0"/>
                    <a:pt x="1128270" y="16182"/>
                    <a:pt x="1128270" y="36144"/>
                  </a:cubicBezTo>
                  <a:lnTo>
                    <a:pt x="1128270" y="1286909"/>
                  </a:lnTo>
                  <a:cubicBezTo>
                    <a:pt x="1128270" y="1306871"/>
                    <a:pt x="1112088" y="1323053"/>
                    <a:pt x="1092126" y="1323053"/>
                  </a:cubicBezTo>
                  <a:lnTo>
                    <a:pt x="36144" y="1323053"/>
                  </a:lnTo>
                  <a:cubicBezTo>
                    <a:pt x="16182" y="1323053"/>
                    <a:pt x="0" y="1306871"/>
                    <a:pt x="0" y="1286909"/>
                  </a:cubicBezTo>
                  <a:lnTo>
                    <a:pt x="0" y="36144"/>
                  </a:lnTo>
                  <a:cubicBezTo>
                    <a:pt x="0" y="16182"/>
                    <a:pt x="16182" y="0"/>
                    <a:pt x="36144" y="0"/>
                  </a:cubicBezTo>
                  <a:close/>
                </a:path>
              </a:pathLst>
            </a:custGeom>
            <a:solidFill>
              <a:srgbClr val="FFFFFF"/>
            </a:solidFill>
            <a:ln w="38100" cap="sq">
              <a:solidFill>
                <a:srgbClr val="363636"/>
              </a:solidFill>
              <a:prstDash val="solid"/>
              <a:miter/>
            </a:ln>
          </p:spPr>
        </p:sp>
        <p:sp>
          <p:nvSpPr>
            <p:cNvPr id="17" name="TextBox 17"/>
            <p:cNvSpPr txBox="1"/>
            <p:nvPr/>
          </p:nvSpPr>
          <p:spPr>
            <a:xfrm>
              <a:off x="0" y="-19050"/>
              <a:ext cx="1128270" cy="1342103"/>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7399268" y="3070106"/>
            <a:ext cx="1047779" cy="1124013"/>
            <a:chOff x="0" y="0"/>
            <a:chExt cx="2127600" cy="2282400"/>
          </a:xfrm>
        </p:grpSpPr>
        <p:sp>
          <p:nvSpPr>
            <p:cNvPr id="19" name="Freeform 19"/>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20" name="TextBox 20"/>
          <p:cNvSpPr txBox="1"/>
          <p:nvPr/>
        </p:nvSpPr>
        <p:spPr>
          <a:xfrm>
            <a:off x="8447047" y="3294733"/>
            <a:ext cx="2647729" cy="680085"/>
          </a:xfrm>
          <a:prstGeom prst="rect">
            <a:avLst/>
          </a:prstGeom>
        </p:spPr>
        <p:txBody>
          <a:bodyPr lIns="0" tIns="0" rIns="0" bIns="0" rtlCol="0" anchor="t">
            <a:spAutoFit/>
          </a:bodyPr>
          <a:lstStyle/>
          <a:p>
            <a:pPr marL="0" lvl="1" indent="0" algn="l">
              <a:lnSpc>
                <a:spcPts val="5519"/>
              </a:lnSpc>
              <a:spcBef>
                <a:spcPct val="0"/>
              </a:spcBef>
            </a:pPr>
            <a:r>
              <a:rPr lang="en-US" sz="3999" spc="391">
                <a:solidFill>
                  <a:srgbClr val="000000"/>
                </a:solidFill>
                <a:latin typeface="Montserrat Classic Bold"/>
              </a:rPr>
              <a:t>Step - 2</a:t>
            </a:r>
          </a:p>
        </p:txBody>
      </p:sp>
      <p:sp>
        <p:nvSpPr>
          <p:cNvPr id="21" name="TextBox 21"/>
          <p:cNvSpPr txBox="1"/>
          <p:nvPr/>
        </p:nvSpPr>
        <p:spPr>
          <a:xfrm>
            <a:off x="7621289" y="4570501"/>
            <a:ext cx="3315945" cy="3131820"/>
          </a:xfrm>
          <a:prstGeom prst="rect">
            <a:avLst/>
          </a:prstGeom>
        </p:spPr>
        <p:txBody>
          <a:bodyPr lIns="0" tIns="0" rIns="0" bIns="0" rtlCol="0" anchor="t">
            <a:spAutoFit/>
          </a:bodyPr>
          <a:lstStyle/>
          <a:p>
            <a:pPr algn="ctr">
              <a:lnSpc>
                <a:spcPts val="4140"/>
              </a:lnSpc>
            </a:pPr>
            <a:r>
              <a:rPr lang="en-US" sz="3000" spc="294">
                <a:solidFill>
                  <a:srgbClr val="000000"/>
                </a:solidFill>
                <a:latin typeface="Montserrat Classic"/>
              </a:rPr>
              <a:t>Use pdf parser to collect textual data from </a:t>
            </a:r>
          </a:p>
          <a:p>
            <a:pPr algn="ctr">
              <a:lnSpc>
                <a:spcPts val="4140"/>
              </a:lnSpc>
            </a:pPr>
            <a:r>
              <a:rPr lang="en-US" sz="3000" spc="294">
                <a:solidFill>
                  <a:srgbClr val="000000"/>
                </a:solidFill>
                <a:latin typeface="Montserrat Classic"/>
              </a:rPr>
              <a:t>pdf</a:t>
            </a:r>
          </a:p>
          <a:p>
            <a:pPr algn="ctr">
              <a:lnSpc>
                <a:spcPts val="4140"/>
              </a:lnSpc>
            </a:pPr>
            <a:endParaRPr lang="en-US" sz="3000" spc="294">
              <a:solidFill>
                <a:srgbClr val="000000"/>
              </a:solidFill>
              <a:latin typeface="Montserrat Classic"/>
            </a:endParaRPr>
          </a:p>
        </p:txBody>
      </p:sp>
      <p:grpSp>
        <p:nvGrpSpPr>
          <p:cNvPr id="22" name="Group 22"/>
          <p:cNvGrpSpPr/>
          <p:nvPr/>
        </p:nvGrpSpPr>
        <p:grpSpPr>
          <a:xfrm>
            <a:off x="13011622" y="3110869"/>
            <a:ext cx="4247678" cy="5023468"/>
            <a:chOff x="0" y="0"/>
            <a:chExt cx="1118730" cy="1323053"/>
          </a:xfrm>
        </p:grpSpPr>
        <p:sp>
          <p:nvSpPr>
            <p:cNvPr id="23" name="Freeform 23"/>
            <p:cNvSpPr/>
            <p:nvPr/>
          </p:nvSpPr>
          <p:spPr>
            <a:xfrm>
              <a:off x="0" y="0"/>
              <a:ext cx="1118730" cy="1323053"/>
            </a:xfrm>
            <a:custGeom>
              <a:avLst/>
              <a:gdLst/>
              <a:ahLst/>
              <a:cxnLst/>
              <a:rect l="l" t="t" r="r" b="b"/>
              <a:pathLst>
                <a:path w="1118730" h="1323053">
                  <a:moveTo>
                    <a:pt x="36452" y="0"/>
                  </a:moveTo>
                  <a:lnTo>
                    <a:pt x="1082278" y="0"/>
                  </a:lnTo>
                  <a:cubicBezTo>
                    <a:pt x="1091945" y="0"/>
                    <a:pt x="1101217" y="3841"/>
                    <a:pt x="1108053" y="10677"/>
                  </a:cubicBezTo>
                  <a:cubicBezTo>
                    <a:pt x="1114890" y="17513"/>
                    <a:pt x="1118730" y="26785"/>
                    <a:pt x="1118730" y="36452"/>
                  </a:cubicBezTo>
                  <a:lnTo>
                    <a:pt x="1118730" y="1286601"/>
                  </a:lnTo>
                  <a:cubicBezTo>
                    <a:pt x="1118730" y="1306733"/>
                    <a:pt x="1102410" y="1323053"/>
                    <a:pt x="1082278" y="1323053"/>
                  </a:cubicBezTo>
                  <a:lnTo>
                    <a:pt x="36452" y="1323053"/>
                  </a:lnTo>
                  <a:cubicBezTo>
                    <a:pt x="26785" y="1323053"/>
                    <a:pt x="17513" y="1319213"/>
                    <a:pt x="10677" y="1312377"/>
                  </a:cubicBezTo>
                  <a:cubicBezTo>
                    <a:pt x="3841" y="1305540"/>
                    <a:pt x="0" y="1296269"/>
                    <a:pt x="0" y="1286601"/>
                  </a:cubicBezTo>
                  <a:lnTo>
                    <a:pt x="0" y="36452"/>
                  </a:lnTo>
                  <a:cubicBezTo>
                    <a:pt x="0" y="26785"/>
                    <a:pt x="3841" y="17513"/>
                    <a:pt x="10677" y="10677"/>
                  </a:cubicBezTo>
                  <a:cubicBezTo>
                    <a:pt x="17513" y="3841"/>
                    <a:pt x="26785" y="0"/>
                    <a:pt x="36452" y="0"/>
                  </a:cubicBezTo>
                  <a:close/>
                </a:path>
              </a:pathLst>
            </a:custGeom>
            <a:solidFill>
              <a:srgbClr val="FFFFFF"/>
            </a:solidFill>
            <a:ln w="38100" cap="sq">
              <a:solidFill>
                <a:srgbClr val="363636"/>
              </a:solidFill>
              <a:prstDash val="solid"/>
              <a:miter/>
            </a:ln>
          </p:spPr>
        </p:sp>
        <p:sp>
          <p:nvSpPr>
            <p:cNvPr id="24" name="TextBox 24"/>
            <p:cNvSpPr txBox="1"/>
            <p:nvPr/>
          </p:nvSpPr>
          <p:spPr>
            <a:xfrm>
              <a:off x="0" y="-19050"/>
              <a:ext cx="1118730" cy="1342103"/>
            </a:xfrm>
            <a:prstGeom prst="rect">
              <a:avLst/>
            </a:prstGeom>
          </p:spPr>
          <p:txBody>
            <a:bodyPr lIns="50800" tIns="50800" rIns="50800" bIns="50800" rtlCol="0" anchor="ctr"/>
            <a:lstStyle/>
            <a:p>
              <a:pPr algn="ctr">
                <a:lnSpc>
                  <a:spcPts val="2859"/>
                </a:lnSpc>
              </a:pPr>
              <a:endParaRPr/>
            </a:p>
          </p:txBody>
        </p:sp>
      </p:grpSp>
      <p:grpSp>
        <p:nvGrpSpPr>
          <p:cNvPr id="25" name="Group 25"/>
          <p:cNvGrpSpPr/>
          <p:nvPr/>
        </p:nvGrpSpPr>
        <p:grpSpPr>
          <a:xfrm>
            <a:off x="13392886" y="3110869"/>
            <a:ext cx="1047779" cy="1124013"/>
            <a:chOff x="0" y="0"/>
            <a:chExt cx="2127600" cy="2282400"/>
          </a:xfrm>
        </p:grpSpPr>
        <p:sp>
          <p:nvSpPr>
            <p:cNvPr id="26" name="Freeform 26"/>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27" name="TextBox 27"/>
          <p:cNvSpPr txBox="1"/>
          <p:nvPr/>
        </p:nvSpPr>
        <p:spPr>
          <a:xfrm>
            <a:off x="14440665" y="3253970"/>
            <a:ext cx="2647729" cy="680085"/>
          </a:xfrm>
          <a:prstGeom prst="rect">
            <a:avLst/>
          </a:prstGeom>
        </p:spPr>
        <p:txBody>
          <a:bodyPr lIns="0" tIns="0" rIns="0" bIns="0" rtlCol="0" anchor="t">
            <a:spAutoFit/>
          </a:bodyPr>
          <a:lstStyle/>
          <a:p>
            <a:pPr marL="0" lvl="1" indent="0" algn="l">
              <a:lnSpc>
                <a:spcPts val="5519"/>
              </a:lnSpc>
              <a:spcBef>
                <a:spcPct val="0"/>
              </a:spcBef>
            </a:pPr>
            <a:r>
              <a:rPr lang="en-US" sz="3999" spc="391">
                <a:solidFill>
                  <a:srgbClr val="000000"/>
                </a:solidFill>
                <a:latin typeface="Montserrat Classic Bold"/>
              </a:rPr>
              <a:t>Step - 3</a:t>
            </a:r>
          </a:p>
        </p:txBody>
      </p:sp>
      <p:sp>
        <p:nvSpPr>
          <p:cNvPr id="28" name="TextBox 28"/>
          <p:cNvSpPr txBox="1"/>
          <p:nvPr/>
        </p:nvSpPr>
        <p:spPr>
          <a:xfrm>
            <a:off x="13221980" y="4570501"/>
            <a:ext cx="3866414" cy="3131820"/>
          </a:xfrm>
          <a:prstGeom prst="rect">
            <a:avLst/>
          </a:prstGeom>
        </p:spPr>
        <p:txBody>
          <a:bodyPr lIns="0" tIns="0" rIns="0" bIns="0" rtlCol="0" anchor="t">
            <a:spAutoFit/>
          </a:bodyPr>
          <a:lstStyle/>
          <a:p>
            <a:pPr algn="ctr">
              <a:lnSpc>
                <a:spcPts val="4140"/>
              </a:lnSpc>
            </a:pPr>
            <a:r>
              <a:rPr lang="en-US" sz="3000" spc="294">
                <a:solidFill>
                  <a:srgbClr val="000000"/>
                </a:solidFill>
                <a:latin typeface="Montserrat Classic"/>
              </a:rPr>
              <a:t>Clean the text through, </a:t>
            </a:r>
          </a:p>
          <a:p>
            <a:pPr algn="ctr">
              <a:lnSpc>
                <a:spcPts val="4140"/>
              </a:lnSpc>
            </a:pPr>
            <a:r>
              <a:rPr lang="en-US" sz="3000" spc="294">
                <a:solidFill>
                  <a:srgbClr val="000000"/>
                </a:solidFill>
                <a:latin typeface="Montserrat Classic"/>
              </a:rPr>
              <a:t>to remove unwanted characters from pdf</a:t>
            </a:r>
          </a:p>
        </p:txBody>
      </p:sp>
      <p:grpSp>
        <p:nvGrpSpPr>
          <p:cNvPr id="29" name="Group 29"/>
          <p:cNvGrpSpPr/>
          <p:nvPr/>
        </p:nvGrpSpPr>
        <p:grpSpPr>
          <a:xfrm>
            <a:off x="-398044" y="-1486484"/>
            <a:ext cx="19354610" cy="2258023"/>
            <a:chOff x="0" y="0"/>
            <a:chExt cx="1876002" cy="218865"/>
          </a:xfrm>
        </p:grpSpPr>
        <p:sp>
          <p:nvSpPr>
            <p:cNvPr id="30" name="Freeform 3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31" name="TextBox 3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3261333"/>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6426924"/>
            <a:ext cx="18288000" cy="7071471"/>
          </a:xfrm>
          <a:custGeom>
            <a:avLst/>
            <a:gdLst/>
            <a:ahLst/>
            <a:cxnLst/>
            <a:rect l="l" t="t" r="r" b="b"/>
            <a:pathLst>
              <a:path w="18288000" h="7071471">
                <a:moveTo>
                  <a:pt x="0" y="0"/>
                </a:moveTo>
                <a:lnTo>
                  <a:pt x="18288000" y="0"/>
                </a:lnTo>
                <a:lnTo>
                  <a:pt x="18288000" y="7071471"/>
                </a:lnTo>
                <a:lnTo>
                  <a:pt x="0" y="7071471"/>
                </a:lnTo>
                <a:lnTo>
                  <a:pt x="0" y="0"/>
                </a:lnTo>
                <a:close/>
              </a:path>
            </a:pathLst>
          </a:custGeom>
          <a:blipFill>
            <a:blip r:embed="rId3"/>
            <a:stretch>
              <a:fillRect t="-286" b="-286"/>
            </a:stretch>
          </a:blipFill>
        </p:spPr>
      </p:sp>
      <p:grpSp>
        <p:nvGrpSpPr>
          <p:cNvPr id="7" name="Group 7"/>
          <p:cNvGrpSpPr/>
          <p:nvPr/>
        </p:nvGrpSpPr>
        <p:grpSpPr>
          <a:xfrm>
            <a:off x="1028700" y="3070106"/>
            <a:ext cx="4554423" cy="5023468"/>
            <a:chOff x="0" y="0"/>
            <a:chExt cx="1199519" cy="1323053"/>
          </a:xfrm>
        </p:grpSpPr>
        <p:sp>
          <p:nvSpPr>
            <p:cNvPr id="8" name="Freeform 8"/>
            <p:cNvSpPr/>
            <p:nvPr/>
          </p:nvSpPr>
          <p:spPr>
            <a:xfrm>
              <a:off x="0" y="0"/>
              <a:ext cx="1199519" cy="1323053"/>
            </a:xfrm>
            <a:custGeom>
              <a:avLst/>
              <a:gdLst/>
              <a:ahLst/>
              <a:cxnLst/>
              <a:rect l="l" t="t" r="r" b="b"/>
              <a:pathLst>
                <a:path w="1199519" h="1323053">
                  <a:moveTo>
                    <a:pt x="33997" y="0"/>
                  </a:moveTo>
                  <a:lnTo>
                    <a:pt x="1165521" y="0"/>
                  </a:lnTo>
                  <a:cubicBezTo>
                    <a:pt x="1184298" y="0"/>
                    <a:pt x="1199519" y="15221"/>
                    <a:pt x="1199519" y="33997"/>
                  </a:cubicBezTo>
                  <a:lnTo>
                    <a:pt x="1199519" y="1289056"/>
                  </a:lnTo>
                  <a:cubicBezTo>
                    <a:pt x="1199519" y="1307832"/>
                    <a:pt x="1184298" y="1323053"/>
                    <a:pt x="1165521" y="1323053"/>
                  </a:cubicBezTo>
                  <a:lnTo>
                    <a:pt x="33997" y="1323053"/>
                  </a:lnTo>
                  <a:cubicBezTo>
                    <a:pt x="15221" y="1323053"/>
                    <a:pt x="0" y="1307832"/>
                    <a:pt x="0" y="1289056"/>
                  </a:cubicBezTo>
                  <a:lnTo>
                    <a:pt x="0" y="33997"/>
                  </a:lnTo>
                  <a:cubicBezTo>
                    <a:pt x="0" y="15221"/>
                    <a:pt x="15221" y="0"/>
                    <a:pt x="33997" y="0"/>
                  </a:cubicBezTo>
                  <a:close/>
                </a:path>
              </a:pathLst>
            </a:custGeom>
            <a:solidFill>
              <a:srgbClr val="FFFFFF"/>
            </a:solidFill>
            <a:ln w="38100" cap="sq">
              <a:solidFill>
                <a:srgbClr val="363636"/>
              </a:solidFill>
              <a:prstDash val="solid"/>
              <a:miter/>
            </a:ln>
          </p:spPr>
        </p:sp>
        <p:sp>
          <p:nvSpPr>
            <p:cNvPr id="9" name="TextBox 9"/>
            <p:cNvSpPr txBox="1"/>
            <p:nvPr/>
          </p:nvSpPr>
          <p:spPr>
            <a:xfrm>
              <a:off x="0" y="-19050"/>
              <a:ext cx="1199519" cy="1342103"/>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1527057" y="3070106"/>
            <a:ext cx="1047779" cy="1124013"/>
            <a:chOff x="0" y="0"/>
            <a:chExt cx="2127600" cy="2282400"/>
          </a:xfrm>
        </p:grpSpPr>
        <p:sp>
          <p:nvSpPr>
            <p:cNvPr id="11" name="Freeform 11"/>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12" name="TextBox 12"/>
          <p:cNvSpPr txBox="1"/>
          <p:nvPr/>
        </p:nvSpPr>
        <p:spPr>
          <a:xfrm>
            <a:off x="2574836" y="3206984"/>
            <a:ext cx="2745392" cy="680085"/>
          </a:xfrm>
          <a:prstGeom prst="rect">
            <a:avLst/>
          </a:prstGeom>
        </p:spPr>
        <p:txBody>
          <a:bodyPr lIns="0" tIns="0" rIns="0" bIns="0" rtlCol="0" anchor="t">
            <a:spAutoFit/>
          </a:bodyPr>
          <a:lstStyle/>
          <a:p>
            <a:pPr marL="0" lvl="1" indent="0" algn="l">
              <a:lnSpc>
                <a:spcPts val="5519"/>
              </a:lnSpc>
              <a:spcBef>
                <a:spcPct val="0"/>
              </a:spcBef>
            </a:pPr>
            <a:r>
              <a:rPr lang="en-US" sz="3999" spc="391">
                <a:solidFill>
                  <a:srgbClr val="000000"/>
                </a:solidFill>
                <a:latin typeface="Montserrat Classic Bold"/>
              </a:rPr>
              <a:t>Step - 4</a:t>
            </a:r>
          </a:p>
        </p:txBody>
      </p:sp>
      <p:sp>
        <p:nvSpPr>
          <p:cNvPr id="13" name="TextBox 13"/>
          <p:cNvSpPr txBox="1"/>
          <p:nvPr/>
        </p:nvSpPr>
        <p:spPr>
          <a:xfrm>
            <a:off x="1388791" y="4832439"/>
            <a:ext cx="3931436" cy="2607945"/>
          </a:xfrm>
          <a:prstGeom prst="rect">
            <a:avLst/>
          </a:prstGeom>
        </p:spPr>
        <p:txBody>
          <a:bodyPr lIns="0" tIns="0" rIns="0" bIns="0" rtlCol="0" anchor="t">
            <a:spAutoFit/>
          </a:bodyPr>
          <a:lstStyle/>
          <a:p>
            <a:pPr algn="ctr">
              <a:lnSpc>
                <a:spcPts val="4140"/>
              </a:lnSpc>
            </a:pPr>
            <a:r>
              <a:rPr lang="en-US" sz="3000" spc="294">
                <a:solidFill>
                  <a:srgbClr val="000000"/>
                </a:solidFill>
                <a:latin typeface="Montserrat Classic"/>
              </a:rPr>
              <a:t>Apply ESG-BERT transformer model (NLP model) to text data</a:t>
            </a:r>
          </a:p>
        </p:txBody>
      </p:sp>
      <p:grpSp>
        <p:nvGrpSpPr>
          <p:cNvPr id="14" name="Group 14"/>
          <p:cNvGrpSpPr/>
          <p:nvPr/>
        </p:nvGrpSpPr>
        <p:grpSpPr>
          <a:xfrm>
            <a:off x="7137311" y="3070106"/>
            <a:ext cx="4283900" cy="5023468"/>
            <a:chOff x="0" y="0"/>
            <a:chExt cx="1128270" cy="1323053"/>
          </a:xfrm>
        </p:grpSpPr>
        <p:sp>
          <p:nvSpPr>
            <p:cNvPr id="15" name="Freeform 15"/>
            <p:cNvSpPr/>
            <p:nvPr/>
          </p:nvSpPr>
          <p:spPr>
            <a:xfrm>
              <a:off x="0" y="0"/>
              <a:ext cx="1128270" cy="1323053"/>
            </a:xfrm>
            <a:custGeom>
              <a:avLst/>
              <a:gdLst/>
              <a:ahLst/>
              <a:cxnLst/>
              <a:rect l="l" t="t" r="r" b="b"/>
              <a:pathLst>
                <a:path w="1128270" h="1323053">
                  <a:moveTo>
                    <a:pt x="36144" y="0"/>
                  </a:moveTo>
                  <a:lnTo>
                    <a:pt x="1092126" y="0"/>
                  </a:lnTo>
                  <a:cubicBezTo>
                    <a:pt x="1112088" y="0"/>
                    <a:pt x="1128270" y="16182"/>
                    <a:pt x="1128270" y="36144"/>
                  </a:cubicBezTo>
                  <a:lnTo>
                    <a:pt x="1128270" y="1286909"/>
                  </a:lnTo>
                  <a:cubicBezTo>
                    <a:pt x="1128270" y="1306871"/>
                    <a:pt x="1112088" y="1323053"/>
                    <a:pt x="1092126" y="1323053"/>
                  </a:cubicBezTo>
                  <a:lnTo>
                    <a:pt x="36144" y="1323053"/>
                  </a:lnTo>
                  <a:cubicBezTo>
                    <a:pt x="16182" y="1323053"/>
                    <a:pt x="0" y="1306871"/>
                    <a:pt x="0" y="1286909"/>
                  </a:cubicBezTo>
                  <a:lnTo>
                    <a:pt x="0" y="36144"/>
                  </a:lnTo>
                  <a:cubicBezTo>
                    <a:pt x="0" y="16182"/>
                    <a:pt x="16182" y="0"/>
                    <a:pt x="36144" y="0"/>
                  </a:cubicBezTo>
                  <a:close/>
                </a:path>
              </a:pathLst>
            </a:custGeom>
            <a:solidFill>
              <a:srgbClr val="FFFFFF"/>
            </a:solidFill>
            <a:ln w="38100" cap="sq">
              <a:solidFill>
                <a:srgbClr val="363636"/>
              </a:solidFill>
              <a:prstDash val="solid"/>
              <a:miter/>
            </a:ln>
          </p:spPr>
        </p:sp>
        <p:sp>
          <p:nvSpPr>
            <p:cNvPr id="16" name="TextBox 16"/>
            <p:cNvSpPr txBox="1"/>
            <p:nvPr/>
          </p:nvSpPr>
          <p:spPr>
            <a:xfrm>
              <a:off x="0" y="-19050"/>
              <a:ext cx="1128270" cy="1342103"/>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7459972" y="3070106"/>
            <a:ext cx="1047779" cy="1124013"/>
            <a:chOff x="0" y="0"/>
            <a:chExt cx="2127600" cy="2282400"/>
          </a:xfrm>
        </p:grpSpPr>
        <p:sp>
          <p:nvSpPr>
            <p:cNvPr id="18" name="Freeform 18"/>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19" name="TextBox 19"/>
          <p:cNvSpPr txBox="1"/>
          <p:nvPr/>
        </p:nvSpPr>
        <p:spPr>
          <a:xfrm>
            <a:off x="8507751" y="3206984"/>
            <a:ext cx="2647729" cy="680085"/>
          </a:xfrm>
          <a:prstGeom prst="rect">
            <a:avLst/>
          </a:prstGeom>
        </p:spPr>
        <p:txBody>
          <a:bodyPr lIns="0" tIns="0" rIns="0" bIns="0" rtlCol="0" anchor="t">
            <a:spAutoFit/>
          </a:bodyPr>
          <a:lstStyle/>
          <a:p>
            <a:pPr marL="0" lvl="1" indent="0" algn="l">
              <a:lnSpc>
                <a:spcPts val="5519"/>
              </a:lnSpc>
              <a:spcBef>
                <a:spcPct val="0"/>
              </a:spcBef>
            </a:pPr>
            <a:r>
              <a:rPr lang="en-US" sz="3999" spc="391">
                <a:solidFill>
                  <a:srgbClr val="000000"/>
                </a:solidFill>
                <a:latin typeface="Montserrat Classic Bold"/>
              </a:rPr>
              <a:t>Step - 5</a:t>
            </a:r>
          </a:p>
        </p:txBody>
      </p:sp>
      <p:sp>
        <p:nvSpPr>
          <p:cNvPr id="20" name="TextBox 20"/>
          <p:cNvSpPr txBox="1"/>
          <p:nvPr/>
        </p:nvSpPr>
        <p:spPr>
          <a:xfrm>
            <a:off x="7639400" y="4570501"/>
            <a:ext cx="3315945" cy="3131820"/>
          </a:xfrm>
          <a:prstGeom prst="rect">
            <a:avLst/>
          </a:prstGeom>
        </p:spPr>
        <p:txBody>
          <a:bodyPr lIns="0" tIns="0" rIns="0" bIns="0" rtlCol="0" anchor="t">
            <a:spAutoFit/>
          </a:bodyPr>
          <a:lstStyle/>
          <a:p>
            <a:pPr algn="ctr">
              <a:lnSpc>
                <a:spcPts val="4140"/>
              </a:lnSpc>
            </a:pPr>
            <a:r>
              <a:rPr lang="en-US" sz="3000" spc="294">
                <a:solidFill>
                  <a:srgbClr val="000000"/>
                </a:solidFill>
                <a:latin typeface="Montserrat Classic"/>
              </a:rPr>
              <a:t>Retrieve the data with keywords based on sentiments Score</a:t>
            </a:r>
          </a:p>
        </p:txBody>
      </p:sp>
      <p:grpSp>
        <p:nvGrpSpPr>
          <p:cNvPr id="21" name="Group 21"/>
          <p:cNvGrpSpPr/>
          <p:nvPr/>
        </p:nvGrpSpPr>
        <p:grpSpPr>
          <a:xfrm>
            <a:off x="13011622" y="3110869"/>
            <a:ext cx="4247678" cy="5023468"/>
            <a:chOff x="0" y="0"/>
            <a:chExt cx="1118730" cy="1323053"/>
          </a:xfrm>
        </p:grpSpPr>
        <p:sp>
          <p:nvSpPr>
            <p:cNvPr id="22" name="Freeform 22"/>
            <p:cNvSpPr/>
            <p:nvPr/>
          </p:nvSpPr>
          <p:spPr>
            <a:xfrm>
              <a:off x="0" y="0"/>
              <a:ext cx="1118730" cy="1323053"/>
            </a:xfrm>
            <a:custGeom>
              <a:avLst/>
              <a:gdLst/>
              <a:ahLst/>
              <a:cxnLst/>
              <a:rect l="l" t="t" r="r" b="b"/>
              <a:pathLst>
                <a:path w="1118730" h="1323053">
                  <a:moveTo>
                    <a:pt x="36452" y="0"/>
                  </a:moveTo>
                  <a:lnTo>
                    <a:pt x="1082278" y="0"/>
                  </a:lnTo>
                  <a:cubicBezTo>
                    <a:pt x="1091945" y="0"/>
                    <a:pt x="1101217" y="3841"/>
                    <a:pt x="1108053" y="10677"/>
                  </a:cubicBezTo>
                  <a:cubicBezTo>
                    <a:pt x="1114890" y="17513"/>
                    <a:pt x="1118730" y="26785"/>
                    <a:pt x="1118730" y="36452"/>
                  </a:cubicBezTo>
                  <a:lnTo>
                    <a:pt x="1118730" y="1286601"/>
                  </a:lnTo>
                  <a:cubicBezTo>
                    <a:pt x="1118730" y="1306733"/>
                    <a:pt x="1102410" y="1323053"/>
                    <a:pt x="1082278" y="1323053"/>
                  </a:cubicBezTo>
                  <a:lnTo>
                    <a:pt x="36452" y="1323053"/>
                  </a:lnTo>
                  <a:cubicBezTo>
                    <a:pt x="26785" y="1323053"/>
                    <a:pt x="17513" y="1319213"/>
                    <a:pt x="10677" y="1312377"/>
                  </a:cubicBezTo>
                  <a:cubicBezTo>
                    <a:pt x="3841" y="1305540"/>
                    <a:pt x="0" y="1296269"/>
                    <a:pt x="0" y="1286601"/>
                  </a:cubicBezTo>
                  <a:lnTo>
                    <a:pt x="0" y="36452"/>
                  </a:lnTo>
                  <a:cubicBezTo>
                    <a:pt x="0" y="26785"/>
                    <a:pt x="3841" y="17513"/>
                    <a:pt x="10677" y="10677"/>
                  </a:cubicBezTo>
                  <a:cubicBezTo>
                    <a:pt x="17513" y="3841"/>
                    <a:pt x="26785" y="0"/>
                    <a:pt x="36452" y="0"/>
                  </a:cubicBezTo>
                  <a:close/>
                </a:path>
              </a:pathLst>
            </a:custGeom>
            <a:solidFill>
              <a:srgbClr val="FFFFFF"/>
            </a:solidFill>
            <a:ln w="38100" cap="sq">
              <a:solidFill>
                <a:srgbClr val="363636"/>
              </a:solidFill>
              <a:prstDash val="solid"/>
              <a:miter/>
            </a:ln>
          </p:spPr>
        </p:sp>
        <p:sp>
          <p:nvSpPr>
            <p:cNvPr id="23" name="TextBox 23"/>
            <p:cNvSpPr txBox="1"/>
            <p:nvPr/>
          </p:nvSpPr>
          <p:spPr>
            <a:xfrm>
              <a:off x="0" y="-19050"/>
              <a:ext cx="1118730" cy="1342103"/>
            </a:xfrm>
            <a:prstGeom prst="rect">
              <a:avLst/>
            </a:prstGeom>
          </p:spPr>
          <p:txBody>
            <a:bodyPr lIns="50800" tIns="50800" rIns="50800" bIns="50800" rtlCol="0" anchor="ctr"/>
            <a:lstStyle/>
            <a:p>
              <a:pPr algn="ctr">
                <a:lnSpc>
                  <a:spcPts val="2859"/>
                </a:lnSpc>
              </a:pPr>
              <a:endParaRPr/>
            </a:p>
          </p:txBody>
        </p:sp>
      </p:grpSp>
      <p:grpSp>
        <p:nvGrpSpPr>
          <p:cNvPr id="24" name="Group 24"/>
          <p:cNvGrpSpPr/>
          <p:nvPr/>
        </p:nvGrpSpPr>
        <p:grpSpPr>
          <a:xfrm>
            <a:off x="13297636" y="3023120"/>
            <a:ext cx="1047779" cy="1124013"/>
            <a:chOff x="0" y="0"/>
            <a:chExt cx="2127600" cy="2282400"/>
          </a:xfrm>
        </p:grpSpPr>
        <p:sp>
          <p:nvSpPr>
            <p:cNvPr id="25" name="Freeform 25"/>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26" name="TextBox 26"/>
          <p:cNvSpPr txBox="1"/>
          <p:nvPr/>
        </p:nvSpPr>
        <p:spPr>
          <a:xfrm>
            <a:off x="14345386" y="3206984"/>
            <a:ext cx="2647729" cy="680085"/>
          </a:xfrm>
          <a:prstGeom prst="rect">
            <a:avLst/>
          </a:prstGeom>
        </p:spPr>
        <p:txBody>
          <a:bodyPr lIns="0" tIns="0" rIns="0" bIns="0" rtlCol="0" anchor="t">
            <a:spAutoFit/>
          </a:bodyPr>
          <a:lstStyle/>
          <a:p>
            <a:pPr marL="0" lvl="1" indent="0" algn="l">
              <a:lnSpc>
                <a:spcPts val="5519"/>
              </a:lnSpc>
              <a:spcBef>
                <a:spcPct val="0"/>
              </a:spcBef>
            </a:pPr>
            <a:r>
              <a:rPr lang="en-US" sz="3999" spc="391">
                <a:solidFill>
                  <a:srgbClr val="000000"/>
                </a:solidFill>
                <a:latin typeface="Montserrat Classic Bold"/>
              </a:rPr>
              <a:t>Step - 6</a:t>
            </a:r>
          </a:p>
        </p:txBody>
      </p:sp>
      <p:sp>
        <p:nvSpPr>
          <p:cNvPr id="27" name="TextBox 27"/>
          <p:cNvSpPr txBox="1"/>
          <p:nvPr/>
        </p:nvSpPr>
        <p:spPr>
          <a:xfrm>
            <a:off x="13202254" y="4928183"/>
            <a:ext cx="3866414" cy="2607945"/>
          </a:xfrm>
          <a:prstGeom prst="rect">
            <a:avLst/>
          </a:prstGeom>
        </p:spPr>
        <p:txBody>
          <a:bodyPr lIns="0" tIns="0" rIns="0" bIns="0" rtlCol="0" anchor="t">
            <a:spAutoFit/>
          </a:bodyPr>
          <a:lstStyle/>
          <a:p>
            <a:pPr algn="ctr">
              <a:lnSpc>
                <a:spcPts val="4140"/>
              </a:lnSpc>
            </a:pPr>
            <a:r>
              <a:rPr lang="en-US" sz="3000" spc="294">
                <a:solidFill>
                  <a:srgbClr val="000000"/>
                </a:solidFill>
                <a:latin typeface="Montserrat Classic"/>
              </a:rPr>
              <a:t>Categorize </a:t>
            </a:r>
          </a:p>
          <a:p>
            <a:pPr algn="ctr">
              <a:lnSpc>
                <a:spcPts val="4140"/>
              </a:lnSpc>
            </a:pPr>
            <a:r>
              <a:rPr lang="en-US" sz="3000" spc="294">
                <a:solidFill>
                  <a:srgbClr val="000000"/>
                </a:solidFill>
                <a:latin typeface="Montserrat Classic"/>
              </a:rPr>
              <a:t>and </a:t>
            </a:r>
          </a:p>
          <a:p>
            <a:pPr algn="ctr">
              <a:lnSpc>
                <a:spcPts val="4140"/>
              </a:lnSpc>
            </a:pPr>
            <a:r>
              <a:rPr lang="en-US" sz="3000" spc="294">
                <a:solidFill>
                  <a:srgbClr val="000000"/>
                </a:solidFill>
                <a:latin typeface="Montserrat Classic"/>
              </a:rPr>
              <a:t>classify them </a:t>
            </a:r>
          </a:p>
          <a:p>
            <a:pPr algn="ctr">
              <a:lnSpc>
                <a:spcPts val="4140"/>
              </a:lnSpc>
            </a:pPr>
            <a:r>
              <a:rPr lang="en-US" sz="3000" spc="294">
                <a:solidFill>
                  <a:srgbClr val="000000"/>
                </a:solidFill>
                <a:latin typeface="Montserrat Classic"/>
              </a:rPr>
              <a:t>to get </a:t>
            </a:r>
          </a:p>
          <a:p>
            <a:pPr algn="ctr">
              <a:lnSpc>
                <a:spcPts val="4140"/>
              </a:lnSpc>
            </a:pPr>
            <a:r>
              <a:rPr lang="en-US" sz="3000" spc="294">
                <a:solidFill>
                  <a:srgbClr val="000000"/>
                </a:solidFill>
                <a:latin typeface="Montserrat Classic"/>
              </a:rPr>
              <a:t>final Score</a:t>
            </a:r>
          </a:p>
        </p:txBody>
      </p:sp>
      <p:grpSp>
        <p:nvGrpSpPr>
          <p:cNvPr id="28" name="Group 28"/>
          <p:cNvGrpSpPr/>
          <p:nvPr/>
        </p:nvGrpSpPr>
        <p:grpSpPr>
          <a:xfrm>
            <a:off x="154310" y="-1190570"/>
            <a:ext cx="19354610" cy="1996085"/>
            <a:chOff x="0" y="0"/>
            <a:chExt cx="1876002" cy="193476"/>
          </a:xfrm>
        </p:grpSpPr>
        <p:sp>
          <p:nvSpPr>
            <p:cNvPr id="29" name="Freeform 29"/>
            <p:cNvSpPr/>
            <p:nvPr/>
          </p:nvSpPr>
          <p:spPr>
            <a:xfrm>
              <a:off x="0" y="0"/>
              <a:ext cx="1876002" cy="193476"/>
            </a:xfrm>
            <a:custGeom>
              <a:avLst/>
              <a:gdLst/>
              <a:ahLst/>
              <a:cxnLst/>
              <a:rect l="l" t="t" r="r" b="b"/>
              <a:pathLst>
                <a:path w="1876002" h="193476">
                  <a:moveTo>
                    <a:pt x="1672802" y="0"/>
                  </a:moveTo>
                  <a:lnTo>
                    <a:pt x="0" y="0"/>
                  </a:lnTo>
                  <a:lnTo>
                    <a:pt x="203200" y="193476"/>
                  </a:lnTo>
                  <a:lnTo>
                    <a:pt x="1876002" y="193476"/>
                  </a:lnTo>
                  <a:lnTo>
                    <a:pt x="1672802" y="0"/>
                  </a:lnTo>
                  <a:close/>
                </a:path>
              </a:pathLst>
            </a:custGeom>
            <a:solidFill>
              <a:srgbClr val="010101"/>
            </a:solidFill>
            <a:ln cap="sq">
              <a:noFill/>
              <a:prstDash val="solid"/>
              <a:miter/>
            </a:ln>
          </p:spPr>
        </p:sp>
        <p:sp>
          <p:nvSpPr>
            <p:cNvPr id="30" name="TextBox 30"/>
            <p:cNvSpPr txBox="1"/>
            <p:nvPr/>
          </p:nvSpPr>
          <p:spPr>
            <a:xfrm>
              <a:off x="101600" y="-19050"/>
              <a:ext cx="1672802" cy="212526"/>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1" name="TextBox 31"/>
          <p:cNvSpPr txBox="1"/>
          <p:nvPr/>
        </p:nvSpPr>
        <p:spPr>
          <a:xfrm>
            <a:off x="2001892" y="1514489"/>
            <a:ext cx="14554738" cy="898392"/>
          </a:xfrm>
          <a:prstGeom prst="rect">
            <a:avLst/>
          </a:prstGeom>
        </p:spPr>
        <p:txBody>
          <a:bodyPr lIns="0" tIns="0" rIns="0" bIns="0" rtlCol="0" anchor="t">
            <a:spAutoFit/>
          </a:bodyPr>
          <a:lstStyle/>
          <a:p>
            <a:pPr marL="0" lvl="0" indent="0" algn="ctr">
              <a:lnSpc>
                <a:spcPts val="7291"/>
              </a:lnSpc>
              <a:spcBef>
                <a:spcPct val="0"/>
              </a:spcBef>
            </a:pPr>
            <a:r>
              <a:rPr lang="en-US" sz="5283" spc="184">
                <a:solidFill>
                  <a:srgbClr val="010101"/>
                </a:solidFill>
                <a:latin typeface="Archivo Black"/>
              </a:rPr>
              <a:t>NLP APPROACH - HOW IT WORKS?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11277">
            <a:off x="9261101" y="1500259"/>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4" name="Freeform 4"/>
          <p:cNvSpPr/>
          <p:nvPr/>
        </p:nvSpPr>
        <p:spPr>
          <a:xfrm rot="-8949716">
            <a:off x="-2342739" y="8347255"/>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5" name="TextBox 5"/>
          <p:cNvSpPr txBox="1"/>
          <p:nvPr/>
        </p:nvSpPr>
        <p:spPr>
          <a:xfrm>
            <a:off x="2379547" y="1573814"/>
            <a:ext cx="10408605" cy="898392"/>
          </a:xfrm>
          <a:prstGeom prst="rect">
            <a:avLst/>
          </a:prstGeom>
        </p:spPr>
        <p:txBody>
          <a:bodyPr lIns="0" tIns="0" rIns="0" bIns="0" rtlCol="0" anchor="t">
            <a:spAutoFit/>
          </a:bodyPr>
          <a:lstStyle/>
          <a:p>
            <a:pPr marL="0" lvl="0" indent="0">
              <a:lnSpc>
                <a:spcPts val="7291"/>
              </a:lnSpc>
              <a:spcBef>
                <a:spcPct val="0"/>
              </a:spcBef>
            </a:pPr>
            <a:r>
              <a:rPr lang="en-US" sz="5283" spc="184">
                <a:solidFill>
                  <a:srgbClr val="010101"/>
                </a:solidFill>
                <a:latin typeface="Archivo Black"/>
              </a:rPr>
              <a:t>TOOLS &amp; TECHNOLOGIES</a:t>
            </a:r>
          </a:p>
        </p:txBody>
      </p:sp>
      <p:grpSp>
        <p:nvGrpSpPr>
          <p:cNvPr id="6" name="Group 6"/>
          <p:cNvGrpSpPr/>
          <p:nvPr/>
        </p:nvGrpSpPr>
        <p:grpSpPr>
          <a:xfrm>
            <a:off x="3695311" y="3359040"/>
            <a:ext cx="3888538" cy="5333367"/>
            <a:chOff x="0" y="0"/>
            <a:chExt cx="1111454" cy="1524427"/>
          </a:xfrm>
        </p:grpSpPr>
        <p:sp>
          <p:nvSpPr>
            <p:cNvPr id="7" name="Freeform 7"/>
            <p:cNvSpPr/>
            <p:nvPr/>
          </p:nvSpPr>
          <p:spPr>
            <a:xfrm>
              <a:off x="0" y="0"/>
              <a:ext cx="1111454" cy="1524427"/>
            </a:xfrm>
            <a:custGeom>
              <a:avLst/>
              <a:gdLst/>
              <a:ahLst/>
              <a:cxnLst/>
              <a:rect l="l" t="t" r="r" b="b"/>
              <a:pathLst>
                <a:path w="1111454" h="1524427">
                  <a:moveTo>
                    <a:pt x="25882" y="0"/>
                  </a:moveTo>
                  <a:lnTo>
                    <a:pt x="1085572" y="0"/>
                  </a:lnTo>
                  <a:cubicBezTo>
                    <a:pt x="1092436" y="0"/>
                    <a:pt x="1099019" y="2727"/>
                    <a:pt x="1103873" y="7581"/>
                  </a:cubicBezTo>
                  <a:cubicBezTo>
                    <a:pt x="1108727" y="12435"/>
                    <a:pt x="1111454" y="19018"/>
                    <a:pt x="1111454" y="25882"/>
                  </a:cubicBezTo>
                  <a:lnTo>
                    <a:pt x="1111454" y="1498545"/>
                  </a:lnTo>
                  <a:cubicBezTo>
                    <a:pt x="1111454" y="1505409"/>
                    <a:pt x="1108727" y="1511992"/>
                    <a:pt x="1103873" y="1516846"/>
                  </a:cubicBezTo>
                  <a:cubicBezTo>
                    <a:pt x="1099019" y="1521700"/>
                    <a:pt x="1092436" y="1524427"/>
                    <a:pt x="1085572" y="1524427"/>
                  </a:cubicBezTo>
                  <a:lnTo>
                    <a:pt x="25882" y="1524427"/>
                  </a:lnTo>
                  <a:cubicBezTo>
                    <a:pt x="19018" y="1524427"/>
                    <a:pt x="12435" y="1521700"/>
                    <a:pt x="7581" y="1516846"/>
                  </a:cubicBezTo>
                  <a:cubicBezTo>
                    <a:pt x="2727" y="1511992"/>
                    <a:pt x="0" y="1505409"/>
                    <a:pt x="0" y="1498545"/>
                  </a:cubicBezTo>
                  <a:lnTo>
                    <a:pt x="0" y="25882"/>
                  </a:lnTo>
                  <a:cubicBezTo>
                    <a:pt x="0" y="19018"/>
                    <a:pt x="2727" y="12435"/>
                    <a:pt x="7581" y="7581"/>
                  </a:cubicBezTo>
                  <a:cubicBezTo>
                    <a:pt x="12435" y="2727"/>
                    <a:pt x="19018" y="0"/>
                    <a:pt x="25882" y="0"/>
                  </a:cubicBezTo>
                  <a:close/>
                </a:path>
              </a:pathLst>
            </a:custGeom>
            <a:solidFill>
              <a:srgbClr val="100F0D"/>
            </a:solidFill>
          </p:spPr>
        </p:sp>
        <p:sp>
          <p:nvSpPr>
            <p:cNvPr id="8" name="TextBox 8"/>
            <p:cNvSpPr txBox="1"/>
            <p:nvPr/>
          </p:nvSpPr>
          <p:spPr>
            <a:xfrm>
              <a:off x="0" y="-38100"/>
              <a:ext cx="1111454" cy="1562527"/>
            </a:xfrm>
            <a:prstGeom prst="rect">
              <a:avLst/>
            </a:prstGeom>
          </p:spPr>
          <p:txBody>
            <a:bodyPr lIns="50800" tIns="50800" rIns="50800" bIns="50800" rtlCol="0" anchor="ctr"/>
            <a:lstStyle/>
            <a:p>
              <a:pPr algn="ctr">
                <a:lnSpc>
                  <a:spcPts val="2903"/>
                </a:lnSpc>
              </a:pPr>
              <a:endParaRPr/>
            </a:p>
          </p:txBody>
        </p:sp>
      </p:grpSp>
      <p:grpSp>
        <p:nvGrpSpPr>
          <p:cNvPr id="9" name="Group 9"/>
          <p:cNvGrpSpPr>
            <a:grpSpLocks noChangeAspect="1"/>
          </p:cNvGrpSpPr>
          <p:nvPr/>
        </p:nvGrpSpPr>
        <p:grpSpPr>
          <a:xfrm>
            <a:off x="-46214" y="7097814"/>
            <a:ext cx="5669664" cy="3189186"/>
            <a:chOff x="0" y="0"/>
            <a:chExt cx="6089457" cy="3425320"/>
          </a:xfrm>
        </p:grpSpPr>
        <p:sp>
          <p:nvSpPr>
            <p:cNvPr id="10" name="Freeform 10"/>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solidFill>
              <a:srgbClr val="D94D4D"/>
            </a:solidFill>
          </p:spPr>
        </p:sp>
        <p:sp>
          <p:nvSpPr>
            <p:cNvPr id="11" name="Freeform 11"/>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blipFill>
              <a:blip r:embed="rId4"/>
              <a:stretch>
                <a:fillRect l="-98184" t="-51103" r="-41729" b="-133327"/>
              </a:stretch>
            </a:blipFill>
          </p:spPr>
        </p:sp>
      </p:grpSp>
      <p:grpSp>
        <p:nvGrpSpPr>
          <p:cNvPr id="12" name="Group 12"/>
          <p:cNvGrpSpPr>
            <a:grpSpLocks noChangeAspect="1"/>
          </p:cNvGrpSpPr>
          <p:nvPr/>
        </p:nvGrpSpPr>
        <p:grpSpPr>
          <a:xfrm>
            <a:off x="11684889" y="-82244"/>
            <a:ext cx="7281908" cy="4096074"/>
            <a:chOff x="0" y="0"/>
            <a:chExt cx="6089457" cy="3425320"/>
          </a:xfrm>
        </p:grpSpPr>
        <p:sp>
          <p:nvSpPr>
            <p:cNvPr id="13" name="Freeform 13"/>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14" name="Freeform 14"/>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5"/>
              <a:stretch>
                <a:fillRect t="-5555" b="-5555"/>
              </a:stretch>
            </a:blipFill>
          </p:spPr>
        </p:sp>
      </p:grpSp>
      <p:sp>
        <p:nvSpPr>
          <p:cNvPr id="15" name="TextBox 15"/>
          <p:cNvSpPr txBox="1"/>
          <p:nvPr/>
        </p:nvSpPr>
        <p:spPr>
          <a:xfrm>
            <a:off x="4251737" y="4671566"/>
            <a:ext cx="2743426" cy="3467100"/>
          </a:xfrm>
          <a:prstGeom prst="rect">
            <a:avLst/>
          </a:prstGeom>
        </p:spPr>
        <p:txBody>
          <a:bodyPr lIns="0" tIns="0" rIns="0" bIns="0" rtlCol="0" anchor="t">
            <a:spAutoFit/>
          </a:bodyPr>
          <a:lstStyle/>
          <a:p>
            <a:pPr>
              <a:lnSpc>
                <a:spcPts val="3900"/>
              </a:lnSpc>
            </a:pPr>
            <a:r>
              <a:rPr lang="en-US" sz="3000">
                <a:solidFill>
                  <a:srgbClr val="FFFFFF"/>
                </a:solidFill>
                <a:latin typeface="Montserrat Classic"/>
              </a:rPr>
              <a:t>Frontend: </a:t>
            </a:r>
          </a:p>
          <a:p>
            <a:pPr>
              <a:lnSpc>
                <a:spcPts val="3900"/>
              </a:lnSpc>
            </a:pPr>
            <a:endParaRPr lang="en-US" sz="3000">
              <a:solidFill>
                <a:srgbClr val="FFFFFF"/>
              </a:solidFill>
              <a:latin typeface="Montserrat Classic"/>
            </a:endParaRPr>
          </a:p>
          <a:p>
            <a:pPr marL="647700" lvl="1" indent="-323850">
              <a:lnSpc>
                <a:spcPts val="3900"/>
              </a:lnSpc>
              <a:buFont typeface="Arial"/>
              <a:buChar char="•"/>
            </a:pPr>
            <a:r>
              <a:rPr lang="en-US" sz="3000">
                <a:solidFill>
                  <a:srgbClr val="FFFFFF"/>
                </a:solidFill>
                <a:latin typeface="Montserrat Classic"/>
              </a:rPr>
              <a:t>HTML</a:t>
            </a:r>
          </a:p>
          <a:p>
            <a:pPr marL="647700" lvl="1" indent="-323850">
              <a:lnSpc>
                <a:spcPts val="3900"/>
              </a:lnSpc>
              <a:buFont typeface="Arial"/>
              <a:buChar char="•"/>
            </a:pPr>
            <a:r>
              <a:rPr lang="en-US" sz="3000">
                <a:solidFill>
                  <a:srgbClr val="FFFFFF"/>
                </a:solidFill>
                <a:latin typeface="Montserrat Classic"/>
              </a:rPr>
              <a:t>CSS </a:t>
            </a:r>
          </a:p>
          <a:p>
            <a:pPr marL="647700" lvl="1" indent="-323850">
              <a:lnSpc>
                <a:spcPts val="3900"/>
              </a:lnSpc>
              <a:buFont typeface="Arial"/>
              <a:buChar char="•"/>
            </a:pPr>
            <a:r>
              <a:rPr lang="en-US" sz="3000">
                <a:solidFill>
                  <a:srgbClr val="FFFFFF"/>
                </a:solidFill>
                <a:latin typeface="Montserrat Classic"/>
              </a:rPr>
              <a:t>JavaScript</a:t>
            </a:r>
          </a:p>
          <a:p>
            <a:pPr marL="647700" lvl="1" indent="-323850">
              <a:lnSpc>
                <a:spcPts val="3900"/>
              </a:lnSpc>
              <a:buFont typeface="Arial"/>
              <a:buChar char="•"/>
            </a:pPr>
            <a:r>
              <a:rPr lang="en-US" sz="3000">
                <a:solidFill>
                  <a:srgbClr val="FFFFFF"/>
                </a:solidFill>
                <a:latin typeface="Montserrat Classic"/>
              </a:rPr>
              <a:t>React</a:t>
            </a:r>
          </a:p>
          <a:p>
            <a:pPr>
              <a:lnSpc>
                <a:spcPts val="3900"/>
              </a:lnSpc>
              <a:spcBef>
                <a:spcPct val="0"/>
              </a:spcBef>
            </a:pPr>
            <a:endParaRPr lang="en-US" sz="3000">
              <a:solidFill>
                <a:srgbClr val="FFFFFF"/>
              </a:solidFill>
              <a:latin typeface="Montserrat Classic"/>
            </a:endParaRPr>
          </a:p>
        </p:txBody>
      </p:sp>
      <p:grpSp>
        <p:nvGrpSpPr>
          <p:cNvPr id="16" name="Group 16"/>
          <p:cNvGrpSpPr/>
          <p:nvPr/>
        </p:nvGrpSpPr>
        <p:grpSpPr>
          <a:xfrm>
            <a:off x="11437305" y="3359040"/>
            <a:ext cx="3888538" cy="5333367"/>
            <a:chOff x="0" y="0"/>
            <a:chExt cx="1111454" cy="1524427"/>
          </a:xfrm>
        </p:grpSpPr>
        <p:sp>
          <p:nvSpPr>
            <p:cNvPr id="17" name="Freeform 17"/>
            <p:cNvSpPr/>
            <p:nvPr/>
          </p:nvSpPr>
          <p:spPr>
            <a:xfrm>
              <a:off x="0" y="0"/>
              <a:ext cx="1111454" cy="1524427"/>
            </a:xfrm>
            <a:custGeom>
              <a:avLst/>
              <a:gdLst/>
              <a:ahLst/>
              <a:cxnLst/>
              <a:rect l="l" t="t" r="r" b="b"/>
              <a:pathLst>
                <a:path w="1111454" h="1524427">
                  <a:moveTo>
                    <a:pt x="25882" y="0"/>
                  </a:moveTo>
                  <a:lnTo>
                    <a:pt x="1085572" y="0"/>
                  </a:lnTo>
                  <a:cubicBezTo>
                    <a:pt x="1092436" y="0"/>
                    <a:pt x="1099019" y="2727"/>
                    <a:pt x="1103873" y="7581"/>
                  </a:cubicBezTo>
                  <a:cubicBezTo>
                    <a:pt x="1108727" y="12435"/>
                    <a:pt x="1111454" y="19018"/>
                    <a:pt x="1111454" y="25882"/>
                  </a:cubicBezTo>
                  <a:lnTo>
                    <a:pt x="1111454" y="1498545"/>
                  </a:lnTo>
                  <a:cubicBezTo>
                    <a:pt x="1111454" y="1505409"/>
                    <a:pt x="1108727" y="1511992"/>
                    <a:pt x="1103873" y="1516846"/>
                  </a:cubicBezTo>
                  <a:cubicBezTo>
                    <a:pt x="1099019" y="1521700"/>
                    <a:pt x="1092436" y="1524427"/>
                    <a:pt x="1085572" y="1524427"/>
                  </a:cubicBezTo>
                  <a:lnTo>
                    <a:pt x="25882" y="1524427"/>
                  </a:lnTo>
                  <a:cubicBezTo>
                    <a:pt x="19018" y="1524427"/>
                    <a:pt x="12435" y="1521700"/>
                    <a:pt x="7581" y="1516846"/>
                  </a:cubicBezTo>
                  <a:cubicBezTo>
                    <a:pt x="2727" y="1511992"/>
                    <a:pt x="0" y="1505409"/>
                    <a:pt x="0" y="1498545"/>
                  </a:cubicBezTo>
                  <a:lnTo>
                    <a:pt x="0" y="25882"/>
                  </a:lnTo>
                  <a:cubicBezTo>
                    <a:pt x="0" y="19018"/>
                    <a:pt x="2727" y="12435"/>
                    <a:pt x="7581" y="7581"/>
                  </a:cubicBezTo>
                  <a:cubicBezTo>
                    <a:pt x="12435" y="2727"/>
                    <a:pt x="19018" y="0"/>
                    <a:pt x="25882" y="0"/>
                  </a:cubicBezTo>
                  <a:close/>
                </a:path>
              </a:pathLst>
            </a:custGeom>
            <a:solidFill>
              <a:srgbClr val="100F0D"/>
            </a:solidFill>
          </p:spPr>
        </p:sp>
        <p:sp>
          <p:nvSpPr>
            <p:cNvPr id="18" name="TextBox 18"/>
            <p:cNvSpPr txBox="1"/>
            <p:nvPr/>
          </p:nvSpPr>
          <p:spPr>
            <a:xfrm>
              <a:off x="0" y="-38100"/>
              <a:ext cx="1111454" cy="1562527"/>
            </a:xfrm>
            <a:prstGeom prst="rect">
              <a:avLst/>
            </a:prstGeom>
          </p:spPr>
          <p:txBody>
            <a:bodyPr lIns="50800" tIns="50800" rIns="50800" bIns="50800" rtlCol="0" anchor="ctr"/>
            <a:lstStyle/>
            <a:p>
              <a:pPr algn="ctr">
                <a:lnSpc>
                  <a:spcPts val="2903"/>
                </a:lnSpc>
              </a:pPr>
              <a:endParaRPr/>
            </a:p>
          </p:txBody>
        </p:sp>
      </p:grpSp>
      <p:sp>
        <p:nvSpPr>
          <p:cNvPr id="19" name="TextBox 19"/>
          <p:cNvSpPr txBox="1"/>
          <p:nvPr/>
        </p:nvSpPr>
        <p:spPr>
          <a:xfrm>
            <a:off x="12018507" y="4777948"/>
            <a:ext cx="2816129" cy="2547471"/>
          </a:xfrm>
          <a:prstGeom prst="rect">
            <a:avLst/>
          </a:prstGeom>
        </p:spPr>
        <p:txBody>
          <a:bodyPr lIns="0" tIns="0" rIns="0" bIns="0" rtlCol="0" anchor="t">
            <a:spAutoFit/>
          </a:bodyPr>
          <a:lstStyle/>
          <a:p>
            <a:pPr>
              <a:lnSpc>
                <a:spcPts val="4028"/>
              </a:lnSpc>
              <a:spcBef>
                <a:spcPct val="0"/>
              </a:spcBef>
            </a:pPr>
            <a:r>
              <a:rPr lang="en-US" sz="3099">
                <a:solidFill>
                  <a:srgbClr val="FFFFFF"/>
                </a:solidFill>
                <a:latin typeface="Montserrat Classic"/>
              </a:rPr>
              <a:t>Backend:</a:t>
            </a:r>
          </a:p>
          <a:p>
            <a:pPr>
              <a:lnSpc>
                <a:spcPts val="4028"/>
              </a:lnSpc>
              <a:spcBef>
                <a:spcPct val="0"/>
              </a:spcBef>
            </a:pPr>
            <a:endParaRPr lang="en-US" sz="3099">
              <a:solidFill>
                <a:srgbClr val="FFFFFF"/>
              </a:solidFill>
              <a:latin typeface="Montserrat Classic"/>
            </a:endParaRPr>
          </a:p>
          <a:p>
            <a:pPr marL="669082" lvl="1" indent="-334541">
              <a:lnSpc>
                <a:spcPts val="4028"/>
              </a:lnSpc>
              <a:spcBef>
                <a:spcPct val="0"/>
              </a:spcBef>
              <a:buFont typeface="Arial"/>
              <a:buChar char="•"/>
            </a:pPr>
            <a:r>
              <a:rPr lang="en-US" sz="3099">
                <a:solidFill>
                  <a:srgbClr val="FFFFFF"/>
                </a:solidFill>
                <a:latin typeface="Montserrat Classic"/>
              </a:rPr>
              <a:t>Python</a:t>
            </a:r>
          </a:p>
          <a:p>
            <a:pPr marL="669082" lvl="1" indent="-334541">
              <a:lnSpc>
                <a:spcPts val="4028"/>
              </a:lnSpc>
              <a:spcBef>
                <a:spcPct val="0"/>
              </a:spcBef>
              <a:buFont typeface="Arial"/>
              <a:buChar char="•"/>
            </a:pPr>
            <a:r>
              <a:rPr lang="en-US" sz="3099">
                <a:solidFill>
                  <a:srgbClr val="FFFFFF"/>
                </a:solidFill>
                <a:latin typeface="Montserrat Classic"/>
              </a:rPr>
              <a:t>Flask</a:t>
            </a:r>
          </a:p>
          <a:p>
            <a:pPr marL="669082" lvl="1" indent="-334541">
              <a:lnSpc>
                <a:spcPts val="4028"/>
              </a:lnSpc>
              <a:spcBef>
                <a:spcPct val="0"/>
              </a:spcBef>
              <a:buFont typeface="Arial"/>
              <a:buChar char="•"/>
            </a:pPr>
            <a:r>
              <a:rPr lang="en-US" sz="3099">
                <a:solidFill>
                  <a:srgbClr val="FFFFFF"/>
                </a:solidFill>
                <a:latin typeface="Montserrat Classic"/>
              </a:rPr>
              <a:t>Java (TIKA)</a:t>
            </a:r>
          </a:p>
        </p:txBody>
      </p:sp>
      <p:grpSp>
        <p:nvGrpSpPr>
          <p:cNvPr id="20" name="Group 20"/>
          <p:cNvGrpSpPr/>
          <p:nvPr/>
        </p:nvGrpSpPr>
        <p:grpSpPr>
          <a:xfrm>
            <a:off x="3948866" y="3187210"/>
            <a:ext cx="1047779" cy="1124013"/>
            <a:chOff x="0" y="0"/>
            <a:chExt cx="2127600" cy="2282400"/>
          </a:xfrm>
        </p:grpSpPr>
        <p:sp>
          <p:nvSpPr>
            <p:cNvPr id="21" name="Freeform 21"/>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FFFFFF"/>
            </a:solidFill>
          </p:spPr>
        </p:sp>
      </p:grpSp>
      <p:grpSp>
        <p:nvGrpSpPr>
          <p:cNvPr id="22" name="Group 22"/>
          <p:cNvGrpSpPr/>
          <p:nvPr/>
        </p:nvGrpSpPr>
        <p:grpSpPr>
          <a:xfrm>
            <a:off x="11684889" y="3359040"/>
            <a:ext cx="1047779" cy="1124013"/>
            <a:chOff x="0" y="0"/>
            <a:chExt cx="2127600" cy="2282400"/>
          </a:xfrm>
        </p:grpSpPr>
        <p:sp>
          <p:nvSpPr>
            <p:cNvPr id="23" name="Freeform 23"/>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FFFFFF"/>
            </a:solidFill>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027715"/>
          </a:xfrm>
          <a:custGeom>
            <a:avLst/>
            <a:gdLst/>
            <a:ahLst/>
            <a:cxnLst/>
            <a:rect l="l" t="t" r="r" b="b"/>
            <a:pathLst>
              <a:path w="18288000" h="10027715">
                <a:moveTo>
                  <a:pt x="0" y="0"/>
                </a:moveTo>
                <a:lnTo>
                  <a:pt x="18288000" y="0"/>
                </a:lnTo>
                <a:lnTo>
                  <a:pt x="18288000" y="10027715"/>
                </a:lnTo>
                <a:lnTo>
                  <a:pt x="0" y="10027715"/>
                </a:lnTo>
                <a:lnTo>
                  <a:pt x="0" y="0"/>
                </a:lnTo>
                <a:close/>
              </a:path>
            </a:pathLst>
          </a:custGeom>
          <a:blipFill>
            <a:blip r:embed="rId2"/>
            <a:stretch>
              <a:fillRect l="-5438" r="-5438"/>
            </a:stretch>
          </a:blipFill>
        </p:spPr>
      </p:sp>
      <p:grpSp>
        <p:nvGrpSpPr>
          <p:cNvPr id="3" name="Group 3"/>
          <p:cNvGrpSpPr/>
          <p:nvPr/>
        </p:nvGrpSpPr>
        <p:grpSpPr>
          <a:xfrm>
            <a:off x="1646045" y="2422800"/>
            <a:ext cx="6334664" cy="4459360"/>
            <a:chOff x="0" y="0"/>
            <a:chExt cx="1668389" cy="1174482"/>
          </a:xfrm>
        </p:grpSpPr>
        <p:sp>
          <p:nvSpPr>
            <p:cNvPr id="4" name="Freeform 4"/>
            <p:cNvSpPr/>
            <p:nvPr/>
          </p:nvSpPr>
          <p:spPr>
            <a:xfrm>
              <a:off x="0" y="0"/>
              <a:ext cx="1668389" cy="1174482"/>
            </a:xfrm>
            <a:custGeom>
              <a:avLst/>
              <a:gdLst/>
              <a:ahLst/>
              <a:cxnLst/>
              <a:rect l="l" t="t" r="r" b="b"/>
              <a:pathLst>
                <a:path w="1668389" h="1174482">
                  <a:moveTo>
                    <a:pt x="30554" y="0"/>
                  </a:moveTo>
                  <a:lnTo>
                    <a:pt x="1637835" y="0"/>
                  </a:lnTo>
                  <a:cubicBezTo>
                    <a:pt x="1654709" y="0"/>
                    <a:pt x="1668389" y="13679"/>
                    <a:pt x="1668389" y="30554"/>
                  </a:cubicBezTo>
                  <a:lnTo>
                    <a:pt x="1668389" y="1143928"/>
                  </a:lnTo>
                  <a:cubicBezTo>
                    <a:pt x="1668389" y="1160802"/>
                    <a:pt x="1654709" y="1174482"/>
                    <a:pt x="1637835" y="1174482"/>
                  </a:cubicBezTo>
                  <a:lnTo>
                    <a:pt x="30554" y="1174482"/>
                  </a:lnTo>
                  <a:cubicBezTo>
                    <a:pt x="13679" y="1174482"/>
                    <a:pt x="0" y="1160802"/>
                    <a:pt x="0" y="1143928"/>
                  </a:cubicBezTo>
                  <a:lnTo>
                    <a:pt x="0" y="30554"/>
                  </a:lnTo>
                  <a:cubicBezTo>
                    <a:pt x="0" y="13679"/>
                    <a:pt x="13679" y="0"/>
                    <a:pt x="30554" y="0"/>
                  </a:cubicBezTo>
                  <a:close/>
                </a:path>
              </a:pathLst>
            </a:custGeom>
            <a:solidFill>
              <a:srgbClr val="FFFBFB">
                <a:alpha val="86667"/>
              </a:srgbClr>
            </a:solidFill>
          </p:spPr>
        </p:sp>
        <p:sp>
          <p:nvSpPr>
            <p:cNvPr id="5" name="TextBox 5"/>
            <p:cNvSpPr txBox="1"/>
            <p:nvPr/>
          </p:nvSpPr>
          <p:spPr>
            <a:xfrm>
              <a:off x="0" y="-19050"/>
              <a:ext cx="1668389" cy="1193532"/>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2017451" y="3344738"/>
            <a:ext cx="5591853" cy="2619375"/>
          </a:xfrm>
          <a:prstGeom prst="rect">
            <a:avLst/>
          </a:prstGeom>
        </p:spPr>
        <p:txBody>
          <a:bodyPr lIns="0" tIns="0" rIns="0" bIns="0" rtlCol="0" anchor="t">
            <a:spAutoFit/>
          </a:bodyPr>
          <a:lstStyle/>
          <a:p>
            <a:pPr algn="ctr">
              <a:lnSpc>
                <a:spcPts val="6900"/>
              </a:lnSpc>
            </a:pPr>
            <a:r>
              <a:rPr lang="en-US" sz="5000" spc="175">
                <a:solidFill>
                  <a:srgbClr val="010101"/>
                </a:solidFill>
                <a:latin typeface="Archivo Black"/>
              </a:rPr>
              <a:t>SCREENSHOTS</a:t>
            </a:r>
          </a:p>
          <a:p>
            <a:pPr algn="ctr">
              <a:lnSpc>
                <a:spcPts val="6900"/>
              </a:lnSpc>
            </a:pPr>
            <a:r>
              <a:rPr lang="en-US" sz="5000" spc="175">
                <a:solidFill>
                  <a:srgbClr val="010101"/>
                </a:solidFill>
                <a:latin typeface="Archivo Black"/>
              </a:rPr>
              <a:t> OF </a:t>
            </a:r>
          </a:p>
          <a:p>
            <a:pPr marL="0" lvl="0" indent="0" algn="ctr">
              <a:lnSpc>
                <a:spcPts val="6900"/>
              </a:lnSpc>
              <a:spcBef>
                <a:spcPct val="0"/>
              </a:spcBef>
            </a:pPr>
            <a:r>
              <a:rPr lang="en-US" sz="5000" spc="175">
                <a:solidFill>
                  <a:srgbClr val="010101"/>
                </a:solidFill>
                <a:latin typeface="Archivo Black"/>
              </a:rPr>
              <a:t>WEBSITE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45923" y="238675"/>
            <a:ext cx="13996155" cy="7872739"/>
            <a:chOff x="0" y="0"/>
            <a:chExt cx="11289030" cy="6350000"/>
          </a:xfrm>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2767" r="-2767"/>
              </a:stretch>
            </a:blipFill>
          </p:spPr>
        </p:sp>
      </p:grpSp>
      <p:sp>
        <p:nvSpPr>
          <p:cNvPr id="4" name="TextBox 4"/>
          <p:cNvSpPr txBox="1"/>
          <p:nvPr/>
        </p:nvSpPr>
        <p:spPr>
          <a:xfrm>
            <a:off x="7168158" y="8139989"/>
            <a:ext cx="3951684" cy="873125"/>
          </a:xfrm>
          <a:prstGeom prst="rect">
            <a:avLst/>
          </a:prstGeom>
        </p:spPr>
        <p:txBody>
          <a:bodyPr lIns="0" tIns="0" rIns="0" bIns="0" rtlCol="0" anchor="t">
            <a:spAutoFit/>
          </a:bodyPr>
          <a:lstStyle/>
          <a:p>
            <a:pPr algn="ctr">
              <a:lnSpc>
                <a:spcPts val="7000"/>
              </a:lnSpc>
            </a:pPr>
            <a:r>
              <a:rPr lang="en-US" sz="5000">
                <a:solidFill>
                  <a:srgbClr val="000000"/>
                </a:solidFill>
                <a:latin typeface="Archivo Black"/>
              </a:rPr>
              <a:t>Home Page</a:t>
            </a:r>
          </a:p>
        </p:txBody>
      </p:sp>
      <p:grpSp>
        <p:nvGrpSpPr>
          <p:cNvPr id="5" name="Group 5"/>
          <p:cNvGrpSpPr/>
          <p:nvPr/>
        </p:nvGrpSpPr>
        <p:grpSpPr>
          <a:xfrm>
            <a:off x="0" y="9157989"/>
            <a:ext cx="19354610" cy="2258023"/>
            <a:chOff x="0" y="0"/>
            <a:chExt cx="1876002" cy="218865"/>
          </a:xfrm>
        </p:grpSpPr>
        <p:sp>
          <p:nvSpPr>
            <p:cNvPr id="6" name="Freeform 6"/>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7" name="TextBox 7"/>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8" name="Freeform 8"/>
          <p:cNvSpPr/>
          <p:nvPr/>
        </p:nvSpPr>
        <p:spPr>
          <a:xfrm>
            <a:off x="1456070" y="8004693"/>
            <a:ext cx="15375860" cy="1258016"/>
          </a:xfrm>
          <a:custGeom>
            <a:avLst/>
            <a:gdLst/>
            <a:ahLst/>
            <a:cxnLst/>
            <a:rect l="l" t="t" r="r" b="b"/>
            <a:pathLst>
              <a:path w="15375860" h="1258016">
                <a:moveTo>
                  <a:pt x="0" y="0"/>
                </a:moveTo>
                <a:lnTo>
                  <a:pt x="15375860" y="0"/>
                </a:lnTo>
                <a:lnTo>
                  <a:pt x="15375860" y="1258016"/>
                </a:lnTo>
                <a:lnTo>
                  <a:pt x="0" y="1258016"/>
                </a:lnTo>
                <a:lnTo>
                  <a:pt x="0" y="0"/>
                </a:lnTo>
                <a:close/>
              </a:path>
            </a:pathLst>
          </a:custGeom>
          <a:blipFill>
            <a:blip r:embed="rId3"/>
            <a:stretch>
              <a:fillRect t="-141390"/>
            </a:stretch>
          </a:blipFill>
        </p:spPr>
      </p:sp>
      <p:sp>
        <p:nvSpPr>
          <p:cNvPr id="9" name="TextBox 9"/>
          <p:cNvSpPr txBox="1"/>
          <p:nvPr/>
        </p:nvSpPr>
        <p:spPr>
          <a:xfrm>
            <a:off x="734204" y="515054"/>
            <a:ext cx="847130" cy="1717676"/>
          </a:xfrm>
          <a:prstGeom prst="rect">
            <a:avLst/>
          </a:prstGeom>
        </p:spPr>
        <p:txBody>
          <a:bodyPr lIns="0" tIns="0" rIns="0" bIns="0" rtlCol="0" anchor="t">
            <a:spAutoFit/>
          </a:bodyPr>
          <a:lstStyle/>
          <a:p>
            <a:pPr algn="ctr">
              <a:lnSpc>
                <a:spcPts val="13999"/>
              </a:lnSpc>
            </a:pPr>
            <a:r>
              <a:rPr lang="en-US" sz="9999">
                <a:solidFill>
                  <a:srgbClr val="000000"/>
                </a:solidFill>
                <a:latin typeface="Archivo Black"/>
              </a:rPr>
              <a:t>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9157989"/>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a:grpSpLocks noChangeAspect="1"/>
          </p:cNvGrpSpPr>
          <p:nvPr/>
        </p:nvGrpSpPr>
        <p:grpSpPr>
          <a:xfrm>
            <a:off x="2406063" y="476159"/>
            <a:ext cx="14001148" cy="7875548"/>
            <a:chOff x="0" y="0"/>
            <a:chExt cx="11289030" cy="6350000"/>
          </a:xfrm>
        </p:grpSpPr>
        <p:sp>
          <p:nvSpPr>
            <p:cNvPr id="6" name="Freeform 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2767" r="-2767"/>
              </a:stretch>
            </a:blipFill>
          </p:spPr>
        </p:sp>
      </p:grpSp>
      <p:sp>
        <p:nvSpPr>
          <p:cNvPr id="7" name="TextBox 7"/>
          <p:cNvSpPr txBox="1"/>
          <p:nvPr/>
        </p:nvSpPr>
        <p:spPr>
          <a:xfrm>
            <a:off x="7044680" y="8237407"/>
            <a:ext cx="4198640" cy="873125"/>
          </a:xfrm>
          <a:prstGeom prst="rect">
            <a:avLst/>
          </a:prstGeom>
        </p:spPr>
        <p:txBody>
          <a:bodyPr lIns="0" tIns="0" rIns="0" bIns="0" rtlCol="0" anchor="t">
            <a:spAutoFit/>
          </a:bodyPr>
          <a:lstStyle/>
          <a:p>
            <a:pPr algn="ctr">
              <a:lnSpc>
                <a:spcPts val="7000"/>
              </a:lnSpc>
            </a:pPr>
            <a:r>
              <a:rPr lang="en-US" sz="5000">
                <a:solidFill>
                  <a:srgbClr val="000000"/>
                </a:solidFill>
                <a:latin typeface="Archivo Black"/>
              </a:rPr>
              <a:t>Rating Page</a:t>
            </a:r>
          </a:p>
        </p:txBody>
      </p:sp>
      <p:sp>
        <p:nvSpPr>
          <p:cNvPr id="8" name="Freeform 8"/>
          <p:cNvSpPr/>
          <p:nvPr/>
        </p:nvSpPr>
        <p:spPr>
          <a:xfrm>
            <a:off x="1883440" y="8102111"/>
            <a:ext cx="15375860" cy="1258016"/>
          </a:xfrm>
          <a:custGeom>
            <a:avLst/>
            <a:gdLst/>
            <a:ahLst/>
            <a:cxnLst/>
            <a:rect l="l" t="t" r="r" b="b"/>
            <a:pathLst>
              <a:path w="15375860" h="1258016">
                <a:moveTo>
                  <a:pt x="0" y="0"/>
                </a:moveTo>
                <a:lnTo>
                  <a:pt x="15375860" y="0"/>
                </a:lnTo>
                <a:lnTo>
                  <a:pt x="15375860" y="1258016"/>
                </a:lnTo>
                <a:lnTo>
                  <a:pt x="0" y="1258016"/>
                </a:lnTo>
                <a:lnTo>
                  <a:pt x="0" y="0"/>
                </a:lnTo>
                <a:close/>
              </a:path>
            </a:pathLst>
          </a:custGeom>
          <a:blipFill>
            <a:blip r:embed="rId3"/>
            <a:stretch>
              <a:fillRect t="-141390"/>
            </a:stretch>
          </a:blipFill>
        </p:spPr>
      </p:sp>
      <p:sp>
        <p:nvSpPr>
          <p:cNvPr id="9" name="TextBox 9"/>
          <p:cNvSpPr txBox="1"/>
          <p:nvPr/>
        </p:nvSpPr>
        <p:spPr>
          <a:xfrm>
            <a:off x="724679" y="515054"/>
            <a:ext cx="847130" cy="1717676"/>
          </a:xfrm>
          <a:prstGeom prst="rect">
            <a:avLst/>
          </a:prstGeom>
        </p:spPr>
        <p:txBody>
          <a:bodyPr lIns="0" tIns="0" rIns="0" bIns="0" rtlCol="0" anchor="t">
            <a:spAutoFit/>
          </a:bodyPr>
          <a:lstStyle/>
          <a:p>
            <a:pPr algn="ctr">
              <a:lnSpc>
                <a:spcPts val="13999"/>
              </a:lnSpc>
            </a:pPr>
            <a:r>
              <a:rPr lang="en-US" sz="9999">
                <a:solidFill>
                  <a:srgbClr val="000000"/>
                </a:solidFill>
                <a:latin typeface="Archivo Black"/>
              </a:rPr>
              <a:t>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TextBox 6"/>
          <p:cNvSpPr txBox="1"/>
          <p:nvPr/>
        </p:nvSpPr>
        <p:spPr>
          <a:xfrm>
            <a:off x="1028700" y="457623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a:solidFill>
                  <a:srgbClr val="231F20"/>
                </a:solidFill>
                <a:latin typeface="Montserrat Classic Bold"/>
              </a:rPr>
              <a:t>01</a:t>
            </a:r>
          </a:p>
        </p:txBody>
      </p:sp>
      <p:sp>
        <p:nvSpPr>
          <p:cNvPr id="7" name="TextBox 7"/>
          <p:cNvSpPr txBox="1"/>
          <p:nvPr/>
        </p:nvSpPr>
        <p:spPr>
          <a:xfrm>
            <a:off x="4937386" y="4561965"/>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02</a:t>
            </a:r>
          </a:p>
        </p:txBody>
      </p:sp>
      <p:sp>
        <p:nvSpPr>
          <p:cNvPr id="8" name="TextBox 8"/>
          <p:cNvSpPr txBox="1"/>
          <p:nvPr/>
        </p:nvSpPr>
        <p:spPr>
          <a:xfrm>
            <a:off x="9369818" y="4590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03</a:t>
            </a:r>
          </a:p>
        </p:txBody>
      </p:sp>
      <p:sp>
        <p:nvSpPr>
          <p:cNvPr id="9" name="TextBox 9"/>
          <p:cNvSpPr txBox="1"/>
          <p:nvPr/>
        </p:nvSpPr>
        <p:spPr>
          <a:xfrm>
            <a:off x="14289805" y="4561965"/>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04</a:t>
            </a:r>
          </a:p>
        </p:txBody>
      </p:sp>
      <p:sp>
        <p:nvSpPr>
          <p:cNvPr id="10" name="TextBox 10"/>
          <p:cNvSpPr txBox="1"/>
          <p:nvPr/>
        </p:nvSpPr>
        <p:spPr>
          <a:xfrm>
            <a:off x="2646446" y="7485726"/>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05</a:t>
            </a:r>
          </a:p>
        </p:txBody>
      </p:sp>
      <p:sp>
        <p:nvSpPr>
          <p:cNvPr id="11" name="TextBox 11"/>
          <p:cNvSpPr txBox="1"/>
          <p:nvPr/>
        </p:nvSpPr>
        <p:spPr>
          <a:xfrm>
            <a:off x="7012923" y="7500013"/>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06</a:t>
            </a:r>
          </a:p>
        </p:txBody>
      </p:sp>
      <p:sp>
        <p:nvSpPr>
          <p:cNvPr id="12" name="TextBox 12"/>
          <p:cNvSpPr txBox="1"/>
          <p:nvPr/>
        </p:nvSpPr>
        <p:spPr>
          <a:xfrm>
            <a:off x="10817788" y="751430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07</a:t>
            </a:r>
          </a:p>
        </p:txBody>
      </p:sp>
      <p:sp>
        <p:nvSpPr>
          <p:cNvPr id="13" name="TextBox 13"/>
          <p:cNvSpPr txBox="1"/>
          <p:nvPr/>
        </p:nvSpPr>
        <p:spPr>
          <a:xfrm>
            <a:off x="15418980" y="7528587"/>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08</a:t>
            </a:r>
          </a:p>
        </p:txBody>
      </p:sp>
      <p:sp>
        <p:nvSpPr>
          <p:cNvPr id="14" name="AutoShape 14"/>
          <p:cNvSpPr/>
          <p:nvPr/>
        </p:nvSpPr>
        <p:spPr>
          <a:xfrm flipV="1">
            <a:off x="2869020" y="5147893"/>
            <a:ext cx="2068367" cy="9875"/>
          </a:xfrm>
          <a:prstGeom prst="line">
            <a:avLst/>
          </a:prstGeom>
          <a:ln w="28575" cap="flat">
            <a:solidFill>
              <a:srgbClr val="31356E"/>
            </a:solidFill>
            <a:prstDash val="solid"/>
            <a:headEnd type="none" w="sm" len="sm"/>
            <a:tailEnd type="none" w="sm" len="sm"/>
          </a:ln>
        </p:spPr>
      </p:sp>
      <p:sp>
        <p:nvSpPr>
          <p:cNvPr id="15" name="AutoShape 15"/>
          <p:cNvSpPr/>
          <p:nvPr/>
        </p:nvSpPr>
        <p:spPr>
          <a:xfrm>
            <a:off x="6777706" y="5143500"/>
            <a:ext cx="2592112" cy="28555"/>
          </a:xfrm>
          <a:prstGeom prst="line">
            <a:avLst/>
          </a:prstGeom>
          <a:ln w="28575" cap="flat">
            <a:solidFill>
              <a:srgbClr val="31356E"/>
            </a:solidFill>
            <a:prstDash val="solid"/>
            <a:headEnd type="none" w="sm" len="sm"/>
            <a:tailEnd type="none" w="sm" len="sm"/>
          </a:ln>
        </p:spPr>
      </p:sp>
      <p:sp>
        <p:nvSpPr>
          <p:cNvPr id="16" name="AutoShape 16"/>
          <p:cNvSpPr/>
          <p:nvPr/>
        </p:nvSpPr>
        <p:spPr>
          <a:xfrm flipV="1">
            <a:off x="11210138" y="5143500"/>
            <a:ext cx="3079668" cy="28555"/>
          </a:xfrm>
          <a:prstGeom prst="line">
            <a:avLst/>
          </a:prstGeom>
          <a:ln w="28575" cap="flat">
            <a:solidFill>
              <a:srgbClr val="31356E"/>
            </a:solidFill>
            <a:prstDash val="solid"/>
            <a:headEnd type="none" w="sm" len="sm"/>
            <a:tailEnd type="none" w="sm" len="sm"/>
          </a:ln>
        </p:spPr>
      </p:sp>
      <p:sp>
        <p:nvSpPr>
          <p:cNvPr id="17" name="AutoShape 17"/>
          <p:cNvSpPr/>
          <p:nvPr/>
        </p:nvSpPr>
        <p:spPr>
          <a:xfrm>
            <a:off x="16130125" y="5143500"/>
            <a:ext cx="3957395" cy="28555"/>
          </a:xfrm>
          <a:prstGeom prst="line">
            <a:avLst/>
          </a:prstGeom>
          <a:ln w="28575" cap="flat">
            <a:solidFill>
              <a:srgbClr val="31356E"/>
            </a:solidFill>
            <a:prstDash val="solid"/>
            <a:headEnd type="none" w="sm" len="sm"/>
            <a:tailEnd type="none" w="sm" len="sm"/>
          </a:ln>
        </p:spPr>
      </p:sp>
      <p:sp>
        <p:nvSpPr>
          <p:cNvPr id="18" name="AutoShape 18"/>
          <p:cNvSpPr/>
          <p:nvPr/>
        </p:nvSpPr>
        <p:spPr>
          <a:xfrm>
            <a:off x="12658108" y="8095835"/>
            <a:ext cx="2760873" cy="14287"/>
          </a:xfrm>
          <a:prstGeom prst="line">
            <a:avLst/>
          </a:prstGeom>
          <a:ln w="28575" cap="flat">
            <a:solidFill>
              <a:srgbClr val="31356E"/>
            </a:solidFill>
            <a:prstDash val="solid"/>
            <a:headEnd type="none" w="sm" len="sm"/>
            <a:tailEnd type="none" w="sm" len="sm"/>
          </a:ln>
        </p:spPr>
      </p:sp>
      <p:sp>
        <p:nvSpPr>
          <p:cNvPr id="19" name="AutoShape 19"/>
          <p:cNvSpPr/>
          <p:nvPr/>
        </p:nvSpPr>
        <p:spPr>
          <a:xfrm>
            <a:off x="8853242" y="8081548"/>
            <a:ext cx="1964546" cy="14287"/>
          </a:xfrm>
          <a:prstGeom prst="line">
            <a:avLst/>
          </a:prstGeom>
          <a:ln w="28575" cap="flat">
            <a:solidFill>
              <a:srgbClr val="31356E"/>
            </a:solidFill>
            <a:prstDash val="solid"/>
            <a:headEnd type="none" w="sm" len="sm"/>
            <a:tailEnd type="none" w="sm" len="sm"/>
          </a:ln>
        </p:spPr>
      </p:sp>
      <p:sp>
        <p:nvSpPr>
          <p:cNvPr id="20" name="AutoShape 20"/>
          <p:cNvSpPr/>
          <p:nvPr/>
        </p:nvSpPr>
        <p:spPr>
          <a:xfrm>
            <a:off x="4486765" y="8067261"/>
            <a:ext cx="2526158" cy="14287"/>
          </a:xfrm>
          <a:prstGeom prst="line">
            <a:avLst/>
          </a:prstGeom>
          <a:ln w="28575" cap="flat">
            <a:solidFill>
              <a:srgbClr val="31356E"/>
            </a:solidFill>
            <a:prstDash val="solid"/>
            <a:headEnd type="none" w="sm" len="sm"/>
            <a:tailEnd type="none" w="sm" len="sm"/>
          </a:ln>
        </p:spPr>
      </p:sp>
      <p:sp>
        <p:nvSpPr>
          <p:cNvPr id="21" name="AutoShape 21"/>
          <p:cNvSpPr/>
          <p:nvPr/>
        </p:nvSpPr>
        <p:spPr>
          <a:xfrm>
            <a:off x="0" y="8052974"/>
            <a:ext cx="2646446" cy="14287"/>
          </a:xfrm>
          <a:prstGeom prst="line">
            <a:avLst/>
          </a:prstGeom>
          <a:ln w="28575" cap="flat">
            <a:solidFill>
              <a:srgbClr val="31356E"/>
            </a:solidFill>
            <a:prstDash val="solid"/>
            <a:headEnd type="none" w="sm" len="sm"/>
            <a:tailEnd type="none" w="sm" len="sm"/>
          </a:ln>
        </p:spPr>
      </p:sp>
      <p:sp>
        <p:nvSpPr>
          <p:cNvPr id="22" name="Freeform 22"/>
          <p:cNvSpPr/>
          <p:nvPr/>
        </p:nvSpPr>
        <p:spPr>
          <a:xfrm>
            <a:off x="-236805" y="-4645595"/>
            <a:ext cx="18761611" cy="8528005"/>
          </a:xfrm>
          <a:custGeom>
            <a:avLst/>
            <a:gdLst/>
            <a:ahLst/>
            <a:cxnLst/>
            <a:rect l="l" t="t" r="r" b="b"/>
            <a:pathLst>
              <a:path w="18761611" h="8528005">
                <a:moveTo>
                  <a:pt x="0" y="0"/>
                </a:moveTo>
                <a:lnTo>
                  <a:pt x="18761610" y="0"/>
                </a:lnTo>
                <a:lnTo>
                  <a:pt x="18761610" y="8528005"/>
                </a:lnTo>
                <a:lnTo>
                  <a:pt x="0" y="8528005"/>
                </a:lnTo>
                <a:lnTo>
                  <a:pt x="0" y="0"/>
                </a:lnTo>
                <a:close/>
              </a:path>
            </a:pathLst>
          </a:custGeom>
          <a:blipFill>
            <a:blip r:embed="rId3"/>
            <a:stretch>
              <a:fillRect/>
            </a:stretch>
          </a:blipFill>
        </p:spPr>
      </p:sp>
      <p:sp>
        <p:nvSpPr>
          <p:cNvPr id="23" name="TextBox 23"/>
          <p:cNvSpPr txBox="1"/>
          <p:nvPr/>
        </p:nvSpPr>
        <p:spPr>
          <a:xfrm>
            <a:off x="4260888" y="1472167"/>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rPr>
              <a:t>CONTENT</a:t>
            </a:r>
          </a:p>
        </p:txBody>
      </p:sp>
      <p:sp>
        <p:nvSpPr>
          <p:cNvPr id="24" name="TextBox 24"/>
          <p:cNvSpPr txBox="1"/>
          <p:nvPr/>
        </p:nvSpPr>
        <p:spPr>
          <a:xfrm>
            <a:off x="577150" y="5815412"/>
            <a:ext cx="2743420" cy="904323"/>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Bold"/>
              </a:rPr>
              <a:t>Our </a:t>
            </a:r>
          </a:p>
          <a:p>
            <a:pPr algn="ctr">
              <a:lnSpc>
                <a:spcPts val="3483"/>
              </a:lnSpc>
            </a:pPr>
            <a:r>
              <a:rPr lang="en-US" sz="2524" spc="247">
                <a:solidFill>
                  <a:srgbClr val="231F20"/>
                </a:solidFill>
                <a:latin typeface="Montserrat Light Bold"/>
              </a:rPr>
              <a:t>Team</a:t>
            </a:r>
          </a:p>
        </p:txBody>
      </p:sp>
      <p:sp>
        <p:nvSpPr>
          <p:cNvPr id="25" name="TextBox 25"/>
          <p:cNvSpPr txBox="1"/>
          <p:nvPr/>
        </p:nvSpPr>
        <p:spPr>
          <a:xfrm>
            <a:off x="13258598" y="5815412"/>
            <a:ext cx="4000702" cy="1361523"/>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Bold"/>
              </a:rPr>
              <a:t>Why analyze ESG Reporting using NLP?</a:t>
            </a:r>
          </a:p>
        </p:txBody>
      </p:sp>
      <p:sp>
        <p:nvSpPr>
          <p:cNvPr id="26" name="TextBox 26"/>
          <p:cNvSpPr txBox="1"/>
          <p:nvPr/>
        </p:nvSpPr>
        <p:spPr>
          <a:xfrm>
            <a:off x="4767550" y="5815412"/>
            <a:ext cx="2743420" cy="904323"/>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Bold"/>
              </a:rPr>
              <a:t>Problem Statement</a:t>
            </a:r>
          </a:p>
        </p:txBody>
      </p:sp>
      <p:sp>
        <p:nvSpPr>
          <p:cNvPr id="27" name="TextBox 27"/>
          <p:cNvSpPr txBox="1"/>
          <p:nvPr/>
        </p:nvSpPr>
        <p:spPr>
          <a:xfrm>
            <a:off x="2318379" y="8833528"/>
            <a:ext cx="2743420" cy="904323"/>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Bold"/>
              </a:rPr>
              <a:t>Literature Review</a:t>
            </a:r>
          </a:p>
        </p:txBody>
      </p:sp>
      <p:sp>
        <p:nvSpPr>
          <p:cNvPr id="28" name="TextBox 28"/>
          <p:cNvSpPr txBox="1"/>
          <p:nvPr/>
        </p:nvSpPr>
        <p:spPr>
          <a:xfrm>
            <a:off x="6374614" y="9115942"/>
            <a:ext cx="2743420" cy="447123"/>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Bold"/>
              </a:rPr>
              <a:t>Methodology</a:t>
            </a:r>
          </a:p>
        </p:txBody>
      </p:sp>
      <p:sp>
        <p:nvSpPr>
          <p:cNvPr id="29" name="TextBox 29"/>
          <p:cNvSpPr txBox="1"/>
          <p:nvPr/>
        </p:nvSpPr>
        <p:spPr>
          <a:xfrm>
            <a:off x="10366178" y="9052603"/>
            <a:ext cx="2743420" cy="447123"/>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Bold"/>
              </a:rPr>
              <a:t>Case Studies</a:t>
            </a:r>
          </a:p>
        </p:txBody>
      </p:sp>
      <p:sp>
        <p:nvSpPr>
          <p:cNvPr id="30" name="TextBox 30"/>
          <p:cNvSpPr txBox="1"/>
          <p:nvPr/>
        </p:nvSpPr>
        <p:spPr>
          <a:xfrm>
            <a:off x="14967430" y="9115942"/>
            <a:ext cx="2743420" cy="447123"/>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Bold"/>
              </a:rPr>
              <a:t>Conclusion</a:t>
            </a:r>
          </a:p>
        </p:txBody>
      </p:sp>
      <p:sp>
        <p:nvSpPr>
          <p:cNvPr id="31" name="TextBox 31"/>
          <p:cNvSpPr txBox="1"/>
          <p:nvPr/>
        </p:nvSpPr>
        <p:spPr>
          <a:xfrm>
            <a:off x="8994468" y="5738410"/>
            <a:ext cx="2743420" cy="904323"/>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Bold"/>
              </a:rPr>
              <a:t>What is </a:t>
            </a:r>
          </a:p>
          <a:p>
            <a:pPr algn="ctr">
              <a:lnSpc>
                <a:spcPts val="3483"/>
              </a:lnSpc>
            </a:pPr>
            <a:r>
              <a:rPr lang="en-US" sz="2524" spc="247">
                <a:solidFill>
                  <a:srgbClr val="231F20"/>
                </a:solidFill>
                <a:latin typeface="Montserrat Light Bold"/>
              </a:rPr>
              <a:t>ESG?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9157989"/>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a:grpSpLocks noChangeAspect="1"/>
          </p:cNvGrpSpPr>
          <p:nvPr/>
        </p:nvGrpSpPr>
        <p:grpSpPr>
          <a:xfrm>
            <a:off x="2406063" y="476159"/>
            <a:ext cx="14001148" cy="7875548"/>
            <a:chOff x="0" y="0"/>
            <a:chExt cx="11289030" cy="6350000"/>
          </a:xfrm>
        </p:grpSpPr>
        <p:sp>
          <p:nvSpPr>
            <p:cNvPr id="6" name="Freeform 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1917" r="-1917"/>
              </a:stretch>
            </a:blipFill>
          </p:spPr>
        </p:sp>
      </p:grpSp>
      <p:sp>
        <p:nvSpPr>
          <p:cNvPr id="7" name="Freeform 7"/>
          <p:cNvSpPr/>
          <p:nvPr/>
        </p:nvSpPr>
        <p:spPr>
          <a:xfrm>
            <a:off x="1456070" y="8351707"/>
            <a:ext cx="15375860" cy="1008421"/>
          </a:xfrm>
          <a:custGeom>
            <a:avLst/>
            <a:gdLst/>
            <a:ahLst/>
            <a:cxnLst/>
            <a:rect l="l" t="t" r="r" b="b"/>
            <a:pathLst>
              <a:path w="15375860" h="1008421">
                <a:moveTo>
                  <a:pt x="0" y="0"/>
                </a:moveTo>
                <a:lnTo>
                  <a:pt x="15375860" y="0"/>
                </a:lnTo>
                <a:lnTo>
                  <a:pt x="15375860" y="1008420"/>
                </a:lnTo>
                <a:lnTo>
                  <a:pt x="0" y="1008420"/>
                </a:lnTo>
                <a:lnTo>
                  <a:pt x="0" y="0"/>
                </a:lnTo>
                <a:close/>
              </a:path>
            </a:pathLst>
          </a:custGeom>
          <a:blipFill>
            <a:blip r:embed="rId3"/>
            <a:stretch>
              <a:fillRect t="-201137"/>
            </a:stretch>
          </a:blipFill>
        </p:spPr>
      </p:sp>
      <p:sp>
        <p:nvSpPr>
          <p:cNvPr id="8" name="TextBox 8"/>
          <p:cNvSpPr txBox="1"/>
          <p:nvPr/>
        </p:nvSpPr>
        <p:spPr>
          <a:xfrm>
            <a:off x="5334000" y="8237407"/>
            <a:ext cx="7620000" cy="873125"/>
          </a:xfrm>
          <a:prstGeom prst="rect">
            <a:avLst/>
          </a:prstGeom>
        </p:spPr>
        <p:txBody>
          <a:bodyPr lIns="0" tIns="0" rIns="0" bIns="0" rtlCol="0" anchor="t">
            <a:spAutoFit/>
          </a:bodyPr>
          <a:lstStyle/>
          <a:p>
            <a:pPr algn="ctr">
              <a:lnSpc>
                <a:spcPts val="7000"/>
              </a:lnSpc>
            </a:pPr>
            <a:r>
              <a:rPr lang="en-US" sz="5000">
                <a:solidFill>
                  <a:srgbClr val="000000"/>
                </a:solidFill>
                <a:latin typeface="Archivo Black"/>
              </a:rPr>
              <a:t>S&amp;P 500 Constituents</a:t>
            </a:r>
          </a:p>
        </p:txBody>
      </p:sp>
      <p:sp>
        <p:nvSpPr>
          <p:cNvPr id="9" name="TextBox 9"/>
          <p:cNvSpPr txBox="1"/>
          <p:nvPr/>
        </p:nvSpPr>
        <p:spPr>
          <a:xfrm>
            <a:off x="724679" y="515054"/>
            <a:ext cx="847130" cy="1717676"/>
          </a:xfrm>
          <a:prstGeom prst="rect">
            <a:avLst/>
          </a:prstGeom>
        </p:spPr>
        <p:txBody>
          <a:bodyPr lIns="0" tIns="0" rIns="0" bIns="0" rtlCol="0" anchor="t">
            <a:spAutoFit/>
          </a:bodyPr>
          <a:lstStyle/>
          <a:p>
            <a:pPr algn="ctr">
              <a:lnSpc>
                <a:spcPts val="13999"/>
              </a:lnSpc>
            </a:pPr>
            <a:r>
              <a:rPr lang="en-US" sz="9999">
                <a:solidFill>
                  <a:srgbClr val="000000"/>
                </a:solidFill>
                <a:latin typeface="Archivo Black"/>
              </a:rPr>
              <a:t>3</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9157989"/>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a:grpSpLocks noChangeAspect="1"/>
          </p:cNvGrpSpPr>
          <p:nvPr/>
        </p:nvGrpSpPr>
        <p:grpSpPr>
          <a:xfrm>
            <a:off x="2406063" y="476159"/>
            <a:ext cx="14001148" cy="7875548"/>
            <a:chOff x="0" y="0"/>
            <a:chExt cx="11289030" cy="6350000"/>
          </a:xfrm>
        </p:grpSpPr>
        <p:sp>
          <p:nvSpPr>
            <p:cNvPr id="6" name="Freeform 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1917" r="-1917"/>
              </a:stretch>
            </a:blipFill>
          </p:spPr>
        </p:sp>
      </p:grpSp>
      <p:sp>
        <p:nvSpPr>
          <p:cNvPr id="7" name="Freeform 7"/>
          <p:cNvSpPr/>
          <p:nvPr/>
        </p:nvSpPr>
        <p:spPr>
          <a:xfrm>
            <a:off x="1031352" y="8351707"/>
            <a:ext cx="15375860" cy="1008421"/>
          </a:xfrm>
          <a:custGeom>
            <a:avLst/>
            <a:gdLst/>
            <a:ahLst/>
            <a:cxnLst/>
            <a:rect l="l" t="t" r="r" b="b"/>
            <a:pathLst>
              <a:path w="15375860" h="1008421">
                <a:moveTo>
                  <a:pt x="0" y="0"/>
                </a:moveTo>
                <a:lnTo>
                  <a:pt x="15375859" y="0"/>
                </a:lnTo>
                <a:lnTo>
                  <a:pt x="15375859" y="1008420"/>
                </a:lnTo>
                <a:lnTo>
                  <a:pt x="0" y="1008420"/>
                </a:lnTo>
                <a:lnTo>
                  <a:pt x="0" y="0"/>
                </a:lnTo>
                <a:close/>
              </a:path>
            </a:pathLst>
          </a:custGeom>
          <a:blipFill>
            <a:blip r:embed="rId3"/>
            <a:stretch>
              <a:fillRect t="-201137"/>
            </a:stretch>
          </a:blipFill>
        </p:spPr>
      </p:sp>
      <p:sp>
        <p:nvSpPr>
          <p:cNvPr id="8" name="TextBox 8"/>
          <p:cNvSpPr txBox="1"/>
          <p:nvPr/>
        </p:nvSpPr>
        <p:spPr>
          <a:xfrm>
            <a:off x="4980930" y="8237407"/>
            <a:ext cx="8326140" cy="873125"/>
          </a:xfrm>
          <a:prstGeom prst="rect">
            <a:avLst/>
          </a:prstGeom>
        </p:spPr>
        <p:txBody>
          <a:bodyPr lIns="0" tIns="0" rIns="0" bIns="0" rtlCol="0" anchor="t">
            <a:spAutoFit/>
          </a:bodyPr>
          <a:lstStyle/>
          <a:p>
            <a:pPr algn="ctr">
              <a:lnSpc>
                <a:spcPts val="7000"/>
              </a:lnSpc>
            </a:pPr>
            <a:r>
              <a:rPr lang="en-US" sz="5000">
                <a:solidFill>
                  <a:srgbClr val="000000"/>
                </a:solidFill>
                <a:latin typeface="Archivo Black"/>
              </a:rPr>
              <a:t>Stock pricing from 2015</a:t>
            </a:r>
          </a:p>
        </p:txBody>
      </p:sp>
      <p:sp>
        <p:nvSpPr>
          <p:cNvPr id="9" name="TextBox 9"/>
          <p:cNvSpPr txBox="1"/>
          <p:nvPr/>
        </p:nvSpPr>
        <p:spPr>
          <a:xfrm>
            <a:off x="724679" y="515054"/>
            <a:ext cx="847130" cy="1717676"/>
          </a:xfrm>
          <a:prstGeom prst="rect">
            <a:avLst/>
          </a:prstGeom>
        </p:spPr>
        <p:txBody>
          <a:bodyPr lIns="0" tIns="0" rIns="0" bIns="0" rtlCol="0" anchor="t">
            <a:spAutoFit/>
          </a:bodyPr>
          <a:lstStyle/>
          <a:p>
            <a:pPr algn="ctr">
              <a:lnSpc>
                <a:spcPts val="13999"/>
              </a:lnSpc>
            </a:pPr>
            <a:r>
              <a:rPr lang="en-US" sz="9999">
                <a:solidFill>
                  <a:srgbClr val="000000"/>
                </a:solidFill>
                <a:latin typeface="Archivo Black"/>
              </a:rPr>
              <a:t>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9157989"/>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a:grpSpLocks noChangeAspect="1"/>
          </p:cNvGrpSpPr>
          <p:nvPr/>
        </p:nvGrpSpPr>
        <p:grpSpPr>
          <a:xfrm>
            <a:off x="2406063" y="476159"/>
            <a:ext cx="14001148" cy="7875548"/>
            <a:chOff x="0" y="0"/>
            <a:chExt cx="11289030" cy="6350000"/>
          </a:xfrm>
        </p:grpSpPr>
        <p:sp>
          <p:nvSpPr>
            <p:cNvPr id="6" name="Freeform 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1917" r="-1917"/>
              </a:stretch>
            </a:blipFill>
          </p:spPr>
        </p:sp>
      </p:grpSp>
      <p:sp>
        <p:nvSpPr>
          <p:cNvPr id="7" name="Freeform 7"/>
          <p:cNvSpPr/>
          <p:nvPr/>
        </p:nvSpPr>
        <p:spPr>
          <a:xfrm>
            <a:off x="1456070" y="8351707"/>
            <a:ext cx="15375860" cy="1008421"/>
          </a:xfrm>
          <a:custGeom>
            <a:avLst/>
            <a:gdLst/>
            <a:ahLst/>
            <a:cxnLst/>
            <a:rect l="l" t="t" r="r" b="b"/>
            <a:pathLst>
              <a:path w="15375860" h="1008421">
                <a:moveTo>
                  <a:pt x="0" y="0"/>
                </a:moveTo>
                <a:lnTo>
                  <a:pt x="15375860" y="0"/>
                </a:lnTo>
                <a:lnTo>
                  <a:pt x="15375860" y="1008420"/>
                </a:lnTo>
                <a:lnTo>
                  <a:pt x="0" y="1008420"/>
                </a:lnTo>
                <a:lnTo>
                  <a:pt x="0" y="0"/>
                </a:lnTo>
                <a:close/>
              </a:path>
            </a:pathLst>
          </a:custGeom>
          <a:blipFill>
            <a:blip r:embed="rId3"/>
            <a:stretch>
              <a:fillRect t="-201137"/>
            </a:stretch>
          </a:blipFill>
        </p:spPr>
      </p:sp>
      <p:sp>
        <p:nvSpPr>
          <p:cNvPr id="8" name="TextBox 8"/>
          <p:cNvSpPr txBox="1"/>
          <p:nvPr/>
        </p:nvSpPr>
        <p:spPr>
          <a:xfrm>
            <a:off x="4208665" y="8237407"/>
            <a:ext cx="10937280" cy="873125"/>
          </a:xfrm>
          <a:prstGeom prst="rect">
            <a:avLst/>
          </a:prstGeom>
        </p:spPr>
        <p:txBody>
          <a:bodyPr lIns="0" tIns="0" rIns="0" bIns="0" rtlCol="0" anchor="t">
            <a:spAutoFit/>
          </a:bodyPr>
          <a:lstStyle/>
          <a:p>
            <a:pPr algn="ctr">
              <a:lnSpc>
                <a:spcPts val="7000"/>
              </a:lnSpc>
            </a:pPr>
            <a:r>
              <a:rPr lang="en-US" sz="5000">
                <a:solidFill>
                  <a:srgbClr val="000000"/>
                </a:solidFill>
                <a:latin typeface="Archivo Black"/>
              </a:rPr>
              <a:t>Allocation of company’s capital</a:t>
            </a:r>
          </a:p>
        </p:txBody>
      </p:sp>
      <p:sp>
        <p:nvSpPr>
          <p:cNvPr id="9" name="TextBox 9"/>
          <p:cNvSpPr txBox="1"/>
          <p:nvPr/>
        </p:nvSpPr>
        <p:spPr>
          <a:xfrm>
            <a:off x="724679" y="515054"/>
            <a:ext cx="847130" cy="1717676"/>
          </a:xfrm>
          <a:prstGeom prst="rect">
            <a:avLst/>
          </a:prstGeom>
        </p:spPr>
        <p:txBody>
          <a:bodyPr lIns="0" tIns="0" rIns="0" bIns="0" rtlCol="0" anchor="t">
            <a:spAutoFit/>
          </a:bodyPr>
          <a:lstStyle/>
          <a:p>
            <a:pPr algn="ctr">
              <a:lnSpc>
                <a:spcPts val="13999"/>
              </a:lnSpc>
            </a:pPr>
            <a:r>
              <a:rPr lang="en-US" sz="9999">
                <a:solidFill>
                  <a:srgbClr val="000000"/>
                </a:solidFill>
                <a:latin typeface="Archivo Black"/>
              </a:rPr>
              <a:t>5</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9157989"/>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a:grpSpLocks noChangeAspect="1"/>
          </p:cNvGrpSpPr>
          <p:nvPr/>
        </p:nvGrpSpPr>
        <p:grpSpPr>
          <a:xfrm>
            <a:off x="2406063" y="476159"/>
            <a:ext cx="14001148" cy="7875548"/>
            <a:chOff x="0" y="0"/>
            <a:chExt cx="11289030" cy="6350000"/>
          </a:xfrm>
        </p:grpSpPr>
        <p:sp>
          <p:nvSpPr>
            <p:cNvPr id="6" name="Freeform 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1917" r="-1917"/>
              </a:stretch>
            </a:blipFill>
          </p:spPr>
        </p:sp>
      </p:grpSp>
      <p:sp>
        <p:nvSpPr>
          <p:cNvPr id="7" name="Freeform 7"/>
          <p:cNvSpPr/>
          <p:nvPr/>
        </p:nvSpPr>
        <p:spPr>
          <a:xfrm>
            <a:off x="1456070" y="8351707"/>
            <a:ext cx="15375860" cy="1008421"/>
          </a:xfrm>
          <a:custGeom>
            <a:avLst/>
            <a:gdLst/>
            <a:ahLst/>
            <a:cxnLst/>
            <a:rect l="l" t="t" r="r" b="b"/>
            <a:pathLst>
              <a:path w="15375860" h="1008421">
                <a:moveTo>
                  <a:pt x="0" y="0"/>
                </a:moveTo>
                <a:lnTo>
                  <a:pt x="15375860" y="0"/>
                </a:lnTo>
                <a:lnTo>
                  <a:pt x="15375860" y="1008420"/>
                </a:lnTo>
                <a:lnTo>
                  <a:pt x="0" y="1008420"/>
                </a:lnTo>
                <a:lnTo>
                  <a:pt x="0" y="0"/>
                </a:lnTo>
                <a:close/>
              </a:path>
            </a:pathLst>
          </a:custGeom>
          <a:blipFill>
            <a:blip r:embed="rId3"/>
            <a:stretch>
              <a:fillRect t="-201137"/>
            </a:stretch>
          </a:blipFill>
        </p:spPr>
      </p:sp>
      <p:sp>
        <p:nvSpPr>
          <p:cNvPr id="8" name="TextBox 8"/>
          <p:cNvSpPr txBox="1"/>
          <p:nvPr/>
        </p:nvSpPr>
        <p:spPr>
          <a:xfrm>
            <a:off x="3675360" y="8237407"/>
            <a:ext cx="10937280" cy="873125"/>
          </a:xfrm>
          <a:prstGeom prst="rect">
            <a:avLst/>
          </a:prstGeom>
        </p:spPr>
        <p:txBody>
          <a:bodyPr lIns="0" tIns="0" rIns="0" bIns="0" rtlCol="0" anchor="t">
            <a:spAutoFit/>
          </a:bodyPr>
          <a:lstStyle/>
          <a:p>
            <a:pPr algn="ctr">
              <a:lnSpc>
                <a:spcPts val="7000"/>
              </a:lnSpc>
            </a:pPr>
            <a:r>
              <a:rPr lang="en-US" sz="5000">
                <a:solidFill>
                  <a:srgbClr val="000000"/>
                </a:solidFill>
                <a:latin typeface="Archivo Black"/>
              </a:rPr>
              <a:t>Allocation of company’s capital</a:t>
            </a:r>
          </a:p>
        </p:txBody>
      </p:sp>
      <p:sp>
        <p:nvSpPr>
          <p:cNvPr id="9" name="TextBox 9"/>
          <p:cNvSpPr txBox="1"/>
          <p:nvPr/>
        </p:nvSpPr>
        <p:spPr>
          <a:xfrm>
            <a:off x="724679" y="515054"/>
            <a:ext cx="847130" cy="1717676"/>
          </a:xfrm>
          <a:prstGeom prst="rect">
            <a:avLst/>
          </a:prstGeom>
        </p:spPr>
        <p:txBody>
          <a:bodyPr lIns="0" tIns="0" rIns="0" bIns="0" rtlCol="0" anchor="t">
            <a:spAutoFit/>
          </a:bodyPr>
          <a:lstStyle/>
          <a:p>
            <a:pPr algn="ctr">
              <a:lnSpc>
                <a:spcPts val="13999"/>
              </a:lnSpc>
            </a:pPr>
            <a:r>
              <a:rPr lang="en-US" sz="9999">
                <a:solidFill>
                  <a:srgbClr val="000000"/>
                </a:solidFill>
                <a:latin typeface="Archivo Black"/>
              </a:rPr>
              <a:t>6</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9157989"/>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a:grpSpLocks noChangeAspect="1"/>
          </p:cNvGrpSpPr>
          <p:nvPr/>
        </p:nvGrpSpPr>
        <p:grpSpPr>
          <a:xfrm>
            <a:off x="2406063" y="476159"/>
            <a:ext cx="14001148" cy="7875548"/>
            <a:chOff x="0" y="0"/>
            <a:chExt cx="11289030" cy="6350000"/>
          </a:xfrm>
        </p:grpSpPr>
        <p:sp>
          <p:nvSpPr>
            <p:cNvPr id="6" name="Freeform 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1917" r="-1917"/>
              </a:stretch>
            </a:blipFill>
          </p:spPr>
        </p:sp>
      </p:grpSp>
      <p:sp>
        <p:nvSpPr>
          <p:cNvPr id="7" name="Freeform 7"/>
          <p:cNvSpPr/>
          <p:nvPr/>
        </p:nvSpPr>
        <p:spPr>
          <a:xfrm>
            <a:off x="1456070" y="8351707"/>
            <a:ext cx="15375860" cy="1028700"/>
          </a:xfrm>
          <a:custGeom>
            <a:avLst/>
            <a:gdLst/>
            <a:ahLst/>
            <a:cxnLst/>
            <a:rect l="l" t="t" r="r" b="b"/>
            <a:pathLst>
              <a:path w="15375860" h="1028700">
                <a:moveTo>
                  <a:pt x="0" y="0"/>
                </a:moveTo>
                <a:lnTo>
                  <a:pt x="15375860" y="0"/>
                </a:lnTo>
                <a:lnTo>
                  <a:pt x="15375860" y="1028700"/>
                </a:lnTo>
                <a:lnTo>
                  <a:pt x="0" y="1028700"/>
                </a:lnTo>
                <a:lnTo>
                  <a:pt x="0" y="0"/>
                </a:lnTo>
                <a:close/>
              </a:path>
            </a:pathLst>
          </a:custGeom>
          <a:blipFill>
            <a:blip r:embed="rId3"/>
            <a:stretch>
              <a:fillRect t="-185302" b="-9898"/>
            </a:stretch>
          </a:blipFill>
        </p:spPr>
      </p:sp>
      <p:sp>
        <p:nvSpPr>
          <p:cNvPr id="8" name="TextBox 8"/>
          <p:cNvSpPr txBox="1"/>
          <p:nvPr/>
        </p:nvSpPr>
        <p:spPr>
          <a:xfrm>
            <a:off x="5086648" y="8237407"/>
            <a:ext cx="8114705" cy="873125"/>
          </a:xfrm>
          <a:prstGeom prst="rect">
            <a:avLst/>
          </a:prstGeom>
        </p:spPr>
        <p:txBody>
          <a:bodyPr lIns="0" tIns="0" rIns="0" bIns="0" rtlCol="0" anchor="t">
            <a:spAutoFit/>
          </a:bodyPr>
          <a:lstStyle/>
          <a:p>
            <a:pPr algn="ctr">
              <a:lnSpc>
                <a:spcPts val="7000"/>
              </a:lnSpc>
            </a:pPr>
            <a:r>
              <a:rPr lang="en-US" sz="5000">
                <a:solidFill>
                  <a:srgbClr val="000000"/>
                </a:solidFill>
                <a:latin typeface="Archivo Black"/>
              </a:rPr>
              <a:t>Analyzing stock pricing</a:t>
            </a:r>
          </a:p>
        </p:txBody>
      </p:sp>
      <p:sp>
        <p:nvSpPr>
          <p:cNvPr id="9" name="TextBox 9"/>
          <p:cNvSpPr txBox="1"/>
          <p:nvPr/>
        </p:nvSpPr>
        <p:spPr>
          <a:xfrm>
            <a:off x="724679" y="515054"/>
            <a:ext cx="847130" cy="1717676"/>
          </a:xfrm>
          <a:prstGeom prst="rect">
            <a:avLst/>
          </a:prstGeom>
        </p:spPr>
        <p:txBody>
          <a:bodyPr lIns="0" tIns="0" rIns="0" bIns="0" rtlCol="0" anchor="t">
            <a:spAutoFit/>
          </a:bodyPr>
          <a:lstStyle/>
          <a:p>
            <a:pPr algn="ctr">
              <a:lnSpc>
                <a:spcPts val="13999"/>
              </a:lnSpc>
            </a:pPr>
            <a:r>
              <a:rPr lang="en-US" sz="9999">
                <a:solidFill>
                  <a:srgbClr val="000000"/>
                </a:solidFill>
                <a:latin typeface="Archivo Black"/>
              </a:rPr>
              <a:t>7</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9157989"/>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a:grpSpLocks noChangeAspect="1"/>
          </p:cNvGrpSpPr>
          <p:nvPr/>
        </p:nvGrpSpPr>
        <p:grpSpPr>
          <a:xfrm>
            <a:off x="2406063" y="476159"/>
            <a:ext cx="14001148" cy="7875548"/>
            <a:chOff x="0" y="0"/>
            <a:chExt cx="11289030" cy="6350000"/>
          </a:xfrm>
        </p:grpSpPr>
        <p:sp>
          <p:nvSpPr>
            <p:cNvPr id="6" name="Freeform 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1917" r="-1917"/>
              </a:stretch>
            </a:blipFill>
          </p:spPr>
        </p:sp>
      </p:grpSp>
      <p:sp>
        <p:nvSpPr>
          <p:cNvPr id="7" name="Freeform 7"/>
          <p:cNvSpPr/>
          <p:nvPr/>
        </p:nvSpPr>
        <p:spPr>
          <a:xfrm>
            <a:off x="1456070" y="8351707"/>
            <a:ext cx="15375860" cy="1008421"/>
          </a:xfrm>
          <a:custGeom>
            <a:avLst/>
            <a:gdLst/>
            <a:ahLst/>
            <a:cxnLst/>
            <a:rect l="l" t="t" r="r" b="b"/>
            <a:pathLst>
              <a:path w="15375860" h="1008421">
                <a:moveTo>
                  <a:pt x="0" y="0"/>
                </a:moveTo>
                <a:lnTo>
                  <a:pt x="15375860" y="0"/>
                </a:lnTo>
                <a:lnTo>
                  <a:pt x="15375860" y="1008420"/>
                </a:lnTo>
                <a:lnTo>
                  <a:pt x="0" y="1008420"/>
                </a:lnTo>
                <a:lnTo>
                  <a:pt x="0" y="0"/>
                </a:lnTo>
                <a:close/>
              </a:path>
            </a:pathLst>
          </a:custGeom>
          <a:blipFill>
            <a:blip r:embed="rId3"/>
            <a:stretch>
              <a:fillRect t="-201137"/>
            </a:stretch>
          </a:blipFill>
        </p:spPr>
      </p:sp>
      <p:sp>
        <p:nvSpPr>
          <p:cNvPr id="8" name="TextBox 8"/>
          <p:cNvSpPr txBox="1"/>
          <p:nvPr/>
        </p:nvSpPr>
        <p:spPr>
          <a:xfrm>
            <a:off x="6374408" y="8237407"/>
            <a:ext cx="5539185" cy="873125"/>
          </a:xfrm>
          <a:prstGeom prst="rect">
            <a:avLst/>
          </a:prstGeom>
        </p:spPr>
        <p:txBody>
          <a:bodyPr lIns="0" tIns="0" rIns="0" bIns="0" rtlCol="0" anchor="t">
            <a:spAutoFit/>
          </a:bodyPr>
          <a:lstStyle/>
          <a:p>
            <a:pPr algn="ctr">
              <a:lnSpc>
                <a:spcPts val="7000"/>
              </a:lnSpc>
            </a:pPr>
            <a:r>
              <a:rPr lang="en-US" sz="5000">
                <a:solidFill>
                  <a:srgbClr val="000000"/>
                </a:solidFill>
                <a:latin typeface="Archivo Black"/>
              </a:rPr>
              <a:t>Report Analyzer</a:t>
            </a:r>
          </a:p>
        </p:txBody>
      </p:sp>
      <p:sp>
        <p:nvSpPr>
          <p:cNvPr id="9" name="TextBox 9"/>
          <p:cNvSpPr txBox="1"/>
          <p:nvPr/>
        </p:nvSpPr>
        <p:spPr>
          <a:xfrm>
            <a:off x="724679" y="515054"/>
            <a:ext cx="847130" cy="1717676"/>
          </a:xfrm>
          <a:prstGeom prst="rect">
            <a:avLst/>
          </a:prstGeom>
        </p:spPr>
        <p:txBody>
          <a:bodyPr lIns="0" tIns="0" rIns="0" bIns="0" rtlCol="0" anchor="t">
            <a:spAutoFit/>
          </a:bodyPr>
          <a:lstStyle/>
          <a:p>
            <a:pPr algn="ctr">
              <a:lnSpc>
                <a:spcPts val="13999"/>
              </a:lnSpc>
            </a:pPr>
            <a:r>
              <a:rPr lang="en-US" sz="9999">
                <a:solidFill>
                  <a:srgbClr val="000000"/>
                </a:solidFill>
                <a:latin typeface="Archivo Black"/>
              </a:rPr>
              <a:t>8</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9157989"/>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a:grpSpLocks noChangeAspect="1"/>
          </p:cNvGrpSpPr>
          <p:nvPr/>
        </p:nvGrpSpPr>
        <p:grpSpPr>
          <a:xfrm>
            <a:off x="2406063" y="476159"/>
            <a:ext cx="14001148" cy="7875548"/>
            <a:chOff x="0" y="0"/>
            <a:chExt cx="11289030" cy="6350000"/>
          </a:xfrm>
        </p:grpSpPr>
        <p:sp>
          <p:nvSpPr>
            <p:cNvPr id="6" name="Freeform 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1917" r="-1917"/>
              </a:stretch>
            </a:blipFill>
          </p:spPr>
        </p:sp>
      </p:grpSp>
      <p:sp>
        <p:nvSpPr>
          <p:cNvPr id="7" name="Freeform 7"/>
          <p:cNvSpPr/>
          <p:nvPr/>
        </p:nvSpPr>
        <p:spPr>
          <a:xfrm>
            <a:off x="1718707" y="8351707"/>
            <a:ext cx="15375860" cy="1008421"/>
          </a:xfrm>
          <a:custGeom>
            <a:avLst/>
            <a:gdLst/>
            <a:ahLst/>
            <a:cxnLst/>
            <a:rect l="l" t="t" r="r" b="b"/>
            <a:pathLst>
              <a:path w="15375860" h="1008421">
                <a:moveTo>
                  <a:pt x="0" y="0"/>
                </a:moveTo>
                <a:lnTo>
                  <a:pt x="15375860" y="0"/>
                </a:lnTo>
                <a:lnTo>
                  <a:pt x="15375860" y="1008420"/>
                </a:lnTo>
                <a:lnTo>
                  <a:pt x="0" y="1008420"/>
                </a:lnTo>
                <a:lnTo>
                  <a:pt x="0" y="0"/>
                </a:lnTo>
                <a:close/>
              </a:path>
            </a:pathLst>
          </a:custGeom>
          <a:blipFill>
            <a:blip r:embed="rId3"/>
            <a:stretch>
              <a:fillRect t="-201137"/>
            </a:stretch>
          </a:blipFill>
        </p:spPr>
      </p:sp>
      <p:sp>
        <p:nvSpPr>
          <p:cNvPr id="8" name="TextBox 8"/>
          <p:cNvSpPr txBox="1"/>
          <p:nvPr/>
        </p:nvSpPr>
        <p:spPr>
          <a:xfrm>
            <a:off x="4170015" y="8237407"/>
            <a:ext cx="9947970" cy="873125"/>
          </a:xfrm>
          <a:prstGeom prst="rect">
            <a:avLst/>
          </a:prstGeom>
        </p:spPr>
        <p:txBody>
          <a:bodyPr lIns="0" tIns="0" rIns="0" bIns="0" rtlCol="0" anchor="t">
            <a:spAutoFit/>
          </a:bodyPr>
          <a:lstStyle/>
          <a:p>
            <a:pPr algn="ctr">
              <a:lnSpc>
                <a:spcPts val="7000"/>
              </a:lnSpc>
            </a:pPr>
            <a:r>
              <a:rPr lang="en-US" sz="5000">
                <a:solidFill>
                  <a:srgbClr val="000000"/>
                </a:solidFill>
                <a:latin typeface="Archivo Black"/>
              </a:rPr>
              <a:t>Analyze sustainability report</a:t>
            </a:r>
          </a:p>
        </p:txBody>
      </p:sp>
      <p:sp>
        <p:nvSpPr>
          <p:cNvPr id="9" name="TextBox 9"/>
          <p:cNvSpPr txBox="1"/>
          <p:nvPr/>
        </p:nvSpPr>
        <p:spPr>
          <a:xfrm>
            <a:off x="724679" y="515054"/>
            <a:ext cx="847130" cy="1717676"/>
          </a:xfrm>
          <a:prstGeom prst="rect">
            <a:avLst/>
          </a:prstGeom>
        </p:spPr>
        <p:txBody>
          <a:bodyPr lIns="0" tIns="0" rIns="0" bIns="0" rtlCol="0" anchor="t">
            <a:spAutoFit/>
          </a:bodyPr>
          <a:lstStyle/>
          <a:p>
            <a:pPr algn="ctr">
              <a:lnSpc>
                <a:spcPts val="13999"/>
              </a:lnSpc>
            </a:pPr>
            <a:r>
              <a:rPr lang="en-US" sz="9999">
                <a:solidFill>
                  <a:srgbClr val="000000"/>
                </a:solidFill>
                <a:latin typeface="Archivo Black"/>
              </a:rPr>
              <a:t>9</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9157989"/>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a:grpSpLocks noChangeAspect="1"/>
          </p:cNvGrpSpPr>
          <p:nvPr/>
        </p:nvGrpSpPr>
        <p:grpSpPr>
          <a:xfrm>
            <a:off x="0" y="2386425"/>
            <a:ext cx="8663042" cy="4872900"/>
            <a:chOff x="0" y="0"/>
            <a:chExt cx="11289030" cy="6350000"/>
          </a:xfrm>
        </p:grpSpPr>
        <p:sp>
          <p:nvSpPr>
            <p:cNvPr id="6" name="Freeform 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1917" r="-1917"/>
              </a:stretch>
            </a:blipFill>
          </p:spPr>
        </p:sp>
      </p:grpSp>
      <p:sp>
        <p:nvSpPr>
          <p:cNvPr id="7" name="Freeform 7"/>
          <p:cNvSpPr/>
          <p:nvPr/>
        </p:nvSpPr>
        <p:spPr>
          <a:xfrm>
            <a:off x="-2147354" y="7259325"/>
            <a:ext cx="11291354" cy="755432"/>
          </a:xfrm>
          <a:custGeom>
            <a:avLst/>
            <a:gdLst/>
            <a:ahLst/>
            <a:cxnLst/>
            <a:rect l="l" t="t" r="r" b="b"/>
            <a:pathLst>
              <a:path w="11291354" h="755432">
                <a:moveTo>
                  <a:pt x="0" y="0"/>
                </a:moveTo>
                <a:lnTo>
                  <a:pt x="11291354" y="0"/>
                </a:lnTo>
                <a:lnTo>
                  <a:pt x="11291354" y="755432"/>
                </a:lnTo>
                <a:lnTo>
                  <a:pt x="0" y="755432"/>
                </a:lnTo>
                <a:lnTo>
                  <a:pt x="0" y="0"/>
                </a:lnTo>
                <a:close/>
              </a:path>
            </a:pathLst>
          </a:custGeom>
          <a:blipFill>
            <a:blip r:embed="rId3"/>
            <a:stretch>
              <a:fillRect t="-185302" b="-9898"/>
            </a:stretch>
          </a:blipFill>
        </p:spPr>
      </p:sp>
      <p:grpSp>
        <p:nvGrpSpPr>
          <p:cNvPr id="8" name="Group 8"/>
          <p:cNvGrpSpPr>
            <a:grpSpLocks noChangeAspect="1"/>
          </p:cNvGrpSpPr>
          <p:nvPr/>
        </p:nvGrpSpPr>
        <p:grpSpPr>
          <a:xfrm>
            <a:off x="9452298" y="1041857"/>
            <a:ext cx="8835702" cy="4970020"/>
            <a:chOff x="0" y="0"/>
            <a:chExt cx="11289030" cy="6350000"/>
          </a:xfrm>
        </p:grpSpPr>
        <p:sp>
          <p:nvSpPr>
            <p:cNvPr id="9" name="Freeform 9"/>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1917" r="-1917"/>
              </a:stretch>
            </a:blipFill>
          </p:spPr>
        </p:sp>
      </p:grpSp>
      <p:sp>
        <p:nvSpPr>
          <p:cNvPr id="10" name="Freeform 10"/>
          <p:cNvSpPr/>
          <p:nvPr/>
        </p:nvSpPr>
        <p:spPr>
          <a:xfrm>
            <a:off x="8224472" y="6011877"/>
            <a:ext cx="11291354" cy="755432"/>
          </a:xfrm>
          <a:custGeom>
            <a:avLst/>
            <a:gdLst/>
            <a:ahLst/>
            <a:cxnLst/>
            <a:rect l="l" t="t" r="r" b="b"/>
            <a:pathLst>
              <a:path w="11291354" h="755432">
                <a:moveTo>
                  <a:pt x="0" y="0"/>
                </a:moveTo>
                <a:lnTo>
                  <a:pt x="11291354" y="0"/>
                </a:lnTo>
                <a:lnTo>
                  <a:pt x="11291354" y="755432"/>
                </a:lnTo>
                <a:lnTo>
                  <a:pt x="0" y="755432"/>
                </a:lnTo>
                <a:lnTo>
                  <a:pt x="0" y="0"/>
                </a:lnTo>
                <a:close/>
              </a:path>
            </a:pathLst>
          </a:custGeom>
          <a:blipFill>
            <a:blip r:embed="rId3"/>
            <a:stretch>
              <a:fillRect t="-185302" b="-9898"/>
            </a:stretch>
          </a:blipFill>
        </p:spPr>
      </p:sp>
      <p:sp>
        <p:nvSpPr>
          <p:cNvPr id="11" name="TextBox 11"/>
          <p:cNvSpPr txBox="1"/>
          <p:nvPr/>
        </p:nvSpPr>
        <p:spPr>
          <a:xfrm>
            <a:off x="10394950" y="7468937"/>
            <a:ext cx="4939705" cy="873125"/>
          </a:xfrm>
          <a:prstGeom prst="rect">
            <a:avLst/>
          </a:prstGeom>
        </p:spPr>
        <p:txBody>
          <a:bodyPr lIns="0" tIns="0" rIns="0" bIns="0" rtlCol="0" anchor="t">
            <a:spAutoFit/>
          </a:bodyPr>
          <a:lstStyle/>
          <a:p>
            <a:pPr algn="ctr">
              <a:lnSpc>
                <a:spcPts val="7000"/>
              </a:lnSpc>
            </a:pPr>
            <a:r>
              <a:rPr lang="en-US" sz="5000">
                <a:solidFill>
                  <a:srgbClr val="000000"/>
                </a:solidFill>
                <a:latin typeface="Archivo Black"/>
              </a:rPr>
              <a:t>NLP Approach</a:t>
            </a:r>
          </a:p>
        </p:txBody>
      </p:sp>
      <p:sp>
        <p:nvSpPr>
          <p:cNvPr id="12" name="TextBox 12"/>
          <p:cNvSpPr txBox="1"/>
          <p:nvPr/>
        </p:nvSpPr>
        <p:spPr>
          <a:xfrm>
            <a:off x="594034" y="378943"/>
            <a:ext cx="2301565" cy="1717676"/>
          </a:xfrm>
          <a:prstGeom prst="rect">
            <a:avLst/>
          </a:prstGeom>
        </p:spPr>
        <p:txBody>
          <a:bodyPr wrap="square" lIns="0" tIns="0" rIns="0" bIns="0" rtlCol="0" anchor="t">
            <a:spAutoFit/>
          </a:bodyPr>
          <a:lstStyle/>
          <a:p>
            <a:pPr algn="ctr">
              <a:lnSpc>
                <a:spcPts val="13999"/>
              </a:lnSpc>
            </a:pPr>
            <a:r>
              <a:rPr lang="en-US" sz="9999" dirty="0">
                <a:solidFill>
                  <a:srgbClr val="000000"/>
                </a:solidFill>
                <a:latin typeface="Archivo Black"/>
              </a:rPr>
              <a:t>10</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11277">
            <a:off x="9261101" y="1500259"/>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4" name="Freeform 4"/>
          <p:cNvSpPr/>
          <p:nvPr/>
        </p:nvSpPr>
        <p:spPr>
          <a:xfrm rot="-8949716">
            <a:off x="-2342739" y="8347255"/>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5" name="TextBox 5"/>
          <p:cNvSpPr txBox="1"/>
          <p:nvPr/>
        </p:nvSpPr>
        <p:spPr>
          <a:xfrm>
            <a:off x="1028700" y="933450"/>
            <a:ext cx="9537014" cy="898392"/>
          </a:xfrm>
          <a:prstGeom prst="rect">
            <a:avLst/>
          </a:prstGeom>
        </p:spPr>
        <p:txBody>
          <a:bodyPr lIns="0" tIns="0" rIns="0" bIns="0" rtlCol="0" anchor="t">
            <a:spAutoFit/>
          </a:bodyPr>
          <a:lstStyle/>
          <a:p>
            <a:pPr marL="0" lvl="0" indent="0">
              <a:lnSpc>
                <a:spcPts val="7291"/>
              </a:lnSpc>
              <a:spcBef>
                <a:spcPct val="0"/>
              </a:spcBef>
            </a:pPr>
            <a:r>
              <a:rPr lang="en-US" sz="5283" spc="184">
                <a:solidFill>
                  <a:srgbClr val="010101"/>
                </a:solidFill>
                <a:latin typeface="Archivo Black"/>
              </a:rPr>
              <a:t>CASE STUDIES</a:t>
            </a:r>
          </a:p>
        </p:txBody>
      </p:sp>
      <p:grpSp>
        <p:nvGrpSpPr>
          <p:cNvPr id="6" name="Group 6"/>
          <p:cNvGrpSpPr/>
          <p:nvPr/>
        </p:nvGrpSpPr>
        <p:grpSpPr>
          <a:xfrm>
            <a:off x="1028700" y="2070635"/>
            <a:ext cx="7319969" cy="7187665"/>
            <a:chOff x="0" y="0"/>
            <a:chExt cx="2092254" cy="2054438"/>
          </a:xfrm>
        </p:grpSpPr>
        <p:sp>
          <p:nvSpPr>
            <p:cNvPr id="7" name="Freeform 7"/>
            <p:cNvSpPr/>
            <p:nvPr/>
          </p:nvSpPr>
          <p:spPr>
            <a:xfrm>
              <a:off x="0" y="0"/>
              <a:ext cx="2092254" cy="2054438"/>
            </a:xfrm>
            <a:custGeom>
              <a:avLst/>
              <a:gdLst/>
              <a:ahLst/>
              <a:cxnLst/>
              <a:rect l="l" t="t" r="r" b="b"/>
              <a:pathLst>
                <a:path w="2092254" h="2054438">
                  <a:moveTo>
                    <a:pt x="13749" y="0"/>
                  </a:moveTo>
                  <a:lnTo>
                    <a:pt x="2078504" y="0"/>
                  </a:lnTo>
                  <a:cubicBezTo>
                    <a:pt x="2082151" y="0"/>
                    <a:pt x="2085648" y="1449"/>
                    <a:pt x="2088227" y="4027"/>
                  </a:cubicBezTo>
                  <a:cubicBezTo>
                    <a:pt x="2090805" y="6606"/>
                    <a:pt x="2092254" y="10103"/>
                    <a:pt x="2092254" y="13749"/>
                  </a:cubicBezTo>
                  <a:lnTo>
                    <a:pt x="2092254" y="2040688"/>
                  </a:lnTo>
                  <a:cubicBezTo>
                    <a:pt x="2092254" y="2048282"/>
                    <a:pt x="2086098" y="2054438"/>
                    <a:pt x="2078504" y="2054438"/>
                  </a:cubicBezTo>
                  <a:lnTo>
                    <a:pt x="13749" y="2054438"/>
                  </a:lnTo>
                  <a:cubicBezTo>
                    <a:pt x="6156" y="2054438"/>
                    <a:pt x="0" y="2048282"/>
                    <a:pt x="0" y="2040688"/>
                  </a:cubicBezTo>
                  <a:lnTo>
                    <a:pt x="0" y="13749"/>
                  </a:lnTo>
                  <a:cubicBezTo>
                    <a:pt x="0" y="6156"/>
                    <a:pt x="6156" y="0"/>
                    <a:pt x="13749" y="0"/>
                  </a:cubicBezTo>
                  <a:close/>
                </a:path>
              </a:pathLst>
            </a:custGeom>
            <a:solidFill>
              <a:srgbClr val="100F0D"/>
            </a:solidFill>
          </p:spPr>
        </p:sp>
        <p:sp>
          <p:nvSpPr>
            <p:cNvPr id="8" name="TextBox 8"/>
            <p:cNvSpPr txBox="1"/>
            <p:nvPr/>
          </p:nvSpPr>
          <p:spPr>
            <a:xfrm>
              <a:off x="0" y="-38100"/>
              <a:ext cx="2092254" cy="2092538"/>
            </a:xfrm>
            <a:prstGeom prst="rect">
              <a:avLst/>
            </a:prstGeom>
          </p:spPr>
          <p:txBody>
            <a:bodyPr lIns="50800" tIns="50800" rIns="50800" bIns="50800" rtlCol="0" anchor="ctr"/>
            <a:lstStyle/>
            <a:p>
              <a:pPr algn="ctr">
                <a:lnSpc>
                  <a:spcPts val="2903"/>
                </a:lnSpc>
              </a:pPr>
              <a:endParaRPr/>
            </a:p>
          </p:txBody>
        </p:sp>
      </p:grpSp>
      <p:grpSp>
        <p:nvGrpSpPr>
          <p:cNvPr id="9" name="Group 9"/>
          <p:cNvGrpSpPr>
            <a:grpSpLocks noChangeAspect="1"/>
          </p:cNvGrpSpPr>
          <p:nvPr/>
        </p:nvGrpSpPr>
        <p:grpSpPr>
          <a:xfrm>
            <a:off x="-46214" y="7097814"/>
            <a:ext cx="5669664" cy="3189186"/>
            <a:chOff x="0" y="0"/>
            <a:chExt cx="6089457" cy="3425320"/>
          </a:xfrm>
        </p:grpSpPr>
        <p:sp>
          <p:nvSpPr>
            <p:cNvPr id="10" name="Freeform 10"/>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solidFill>
              <a:srgbClr val="D94D4D"/>
            </a:solidFill>
          </p:spPr>
        </p:sp>
        <p:sp>
          <p:nvSpPr>
            <p:cNvPr id="11" name="Freeform 11"/>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blipFill>
              <a:blip r:embed="rId4"/>
              <a:stretch>
                <a:fillRect l="-98184" t="-51103" r="-41729" b="-133327"/>
              </a:stretch>
            </a:blipFill>
          </p:spPr>
        </p:sp>
      </p:grpSp>
      <p:sp>
        <p:nvSpPr>
          <p:cNvPr id="12" name="TextBox 12"/>
          <p:cNvSpPr txBox="1"/>
          <p:nvPr/>
        </p:nvSpPr>
        <p:spPr>
          <a:xfrm>
            <a:off x="1557549" y="2425968"/>
            <a:ext cx="6262270" cy="5943600"/>
          </a:xfrm>
          <a:prstGeom prst="rect">
            <a:avLst/>
          </a:prstGeom>
        </p:spPr>
        <p:txBody>
          <a:bodyPr lIns="0" tIns="0" rIns="0" bIns="0" rtlCol="0" anchor="t">
            <a:spAutoFit/>
          </a:bodyPr>
          <a:lstStyle/>
          <a:p>
            <a:pPr algn="just">
              <a:lnSpc>
                <a:spcPts val="3900"/>
              </a:lnSpc>
              <a:spcBef>
                <a:spcPct val="0"/>
              </a:spcBef>
            </a:pPr>
            <a:r>
              <a:rPr lang="en-US" sz="3000">
                <a:solidFill>
                  <a:srgbClr val="FFFFFF"/>
                </a:solidFill>
                <a:latin typeface="Montserrat Classic"/>
              </a:rPr>
              <a:t>In one case study, NLP was used to analyze ESG reports of companies in the energy sector. The analysis revealed that companies with higher ESG scores tended to have better financial performance compared to those with lower ESG scores. This information helped investors make more informed decisions about which</a:t>
            </a:r>
          </a:p>
          <a:p>
            <a:pPr algn="just">
              <a:lnSpc>
                <a:spcPts val="3900"/>
              </a:lnSpc>
              <a:spcBef>
                <a:spcPct val="0"/>
              </a:spcBef>
            </a:pPr>
            <a:r>
              <a:rPr lang="en-US" sz="3000">
                <a:solidFill>
                  <a:srgbClr val="FFFFFF"/>
                </a:solidFill>
                <a:latin typeface="Montserrat Classic"/>
              </a:rPr>
              <a:t>         companies to invest in.</a:t>
            </a:r>
          </a:p>
        </p:txBody>
      </p:sp>
      <p:grpSp>
        <p:nvGrpSpPr>
          <p:cNvPr id="13" name="Group 13"/>
          <p:cNvGrpSpPr/>
          <p:nvPr/>
        </p:nvGrpSpPr>
        <p:grpSpPr>
          <a:xfrm>
            <a:off x="9642395" y="2298380"/>
            <a:ext cx="7319969" cy="6959920"/>
            <a:chOff x="0" y="0"/>
            <a:chExt cx="2092254" cy="1989342"/>
          </a:xfrm>
        </p:grpSpPr>
        <p:sp>
          <p:nvSpPr>
            <p:cNvPr id="14" name="Freeform 14"/>
            <p:cNvSpPr/>
            <p:nvPr/>
          </p:nvSpPr>
          <p:spPr>
            <a:xfrm>
              <a:off x="0" y="0"/>
              <a:ext cx="2092254" cy="1989342"/>
            </a:xfrm>
            <a:custGeom>
              <a:avLst/>
              <a:gdLst/>
              <a:ahLst/>
              <a:cxnLst/>
              <a:rect l="l" t="t" r="r" b="b"/>
              <a:pathLst>
                <a:path w="2092254" h="1989342">
                  <a:moveTo>
                    <a:pt x="13749" y="0"/>
                  </a:moveTo>
                  <a:lnTo>
                    <a:pt x="2078504" y="0"/>
                  </a:lnTo>
                  <a:cubicBezTo>
                    <a:pt x="2082151" y="0"/>
                    <a:pt x="2085648" y="1449"/>
                    <a:pt x="2088227" y="4027"/>
                  </a:cubicBezTo>
                  <a:cubicBezTo>
                    <a:pt x="2090805" y="6606"/>
                    <a:pt x="2092254" y="10103"/>
                    <a:pt x="2092254" y="13749"/>
                  </a:cubicBezTo>
                  <a:lnTo>
                    <a:pt x="2092254" y="1975592"/>
                  </a:lnTo>
                  <a:cubicBezTo>
                    <a:pt x="2092254" y="1983186"/>
                    <a:pt x="2086098" y="1989342"/>
                    <a:pt x="2078504" y="1989342"/>
                  </a:cubicBezTo>
                  <a:lnTo>
                    <a:pt x="13749" y="1989342"/>
                  </a:lnTo>
                  <a:cubicBezTo>
                    <a:pt x="6156" y="1989342"/>
                    <a:pt x="0" y="1983186"/>
                    <a:pt x="0" y="1975592"/>
                  </a:cubicBezTo>
                  <a:lnTo>
                    <a:pt x="0" y="13749"/>
                  </a:lnTo>
                  <a:cubicBezTo>
                    <a:pt x="0" y="6156"/>
                    <a:pt x="6156" y="0"/>
                    <a:pt x="13749" y="0"/>
                  </a:cubicBezTo>
                  <a:close/>
                </a:path>
              </a:pathLst>
            </a:custGeom>
            <a:solidFill>
              <a:srgbClr val="100F0D"/>
            </a:solidFill>
          </p:spPr>
        </p:sp>
        <p:sp>
          <p:nvSpPr>
            <p:cNvPr id="15" name="TextBox 15"/>
            <p:cNvSpPr txBox="1"/>
            <p:nvPr/>
          </p:nvSpPr>
          <p:spPr>
            <a:xfrm>
              <a:off x="0" y="-38100"/>
              <a:ext cx="2092254" cy="2027442"/>
            </a:xfrm>
            <a:prstGeom prst="rect">
              <a:avLst/>
            </a:prstGeom>
          </p:spPr>
          <p:txBody>
            <a:bodyPr lIns="50800" tIns="50800" rIns="50800" bIns="50800" rtlCol="0" anchor="ctr"/>
            <a:lstStyle/>
            <a:p>
              <a:pPr algn="ctr">
                <a:lnSpc>
                  <a:spcPts val="2903"/>
                </a:lnSpc>
              </a:pPr>
              <a:endParaRPr/>
            </a:p>
          </p:txBody>
        </p:sp>
      </p:grpSp>
      <p:sp>
        <p:nvSpPr>
          <p:cNvPr id="16" name="TextBox 16"/>
          <p:cNvSpPr txBox="1"/>
          <p:nvPr/>
        </p:nvSpPr>
        <p:spPr>
          <a:xfrm>
            <a:off x="10111345" y="2974031"/>
            <a:ext cx="6382069" cy="5943600"/>
          </a:xfrm>
          <a:prstGeom prst="rect">
            <a:avLst/>
          </a:prstGeom>
        </p:spPr>
        <p:txBody>
          <a:bodyPr lIns="0" tIns="0" rIns="0" bIns="0" rtlCol="0" anchor="t">
            <a:spAutoFit/>
          </a:bodyPr>
          <a:lstStyle/>
          <a:p>
            <a:pPr algn="just">
              <a:lnSpc>
                <a:spcPts val="3900"/>
              </a:lnSpc>
              <a:spcBef>
                <a:spcPct val="0"/>
              </a:spcBef>
            </a:pPr>
            <a:r>
              <a:rPr lang="en-US" sz="3000">
                <a:solidFill>
                  <a:srgbClr val="FFFFFF"/>
                </a:solidFill>
                <a:latin typeface="Montserrat Classic"/>
              </a:rPr>
              <a:t>In another case study, NLP was used to analyze ESG reports of companies in the technology sector. The analysis showed that companies with strong commitments to environmental sustainability tended to have higher employee satisfaction and retention rates. This information helped companies improve their reputation and attract top talent.</a:t>
            </a:r>
          </a:p>
          <a:p>
            <a:pPr algn="just">
              <a:lnSpc>
                <a:spcPts val="3900"/>
              </a:lnSpc>
              <a:spcBef>
                <a:spcPct val="0"/>
              </a:spcBef>
            </a:pPr>
            <a:endParaRPr lang="en-US" sz="3000">
              <a:solidFill>
                <a:srgbClr val="FFFFFF"/>
              </a:solidFill>
              <a:latin typeface="Montserrat Classic"/>
            </a:endParaRPr>
          </a:p>
        </p:txBody>
      </p:sp>
      <p:grpSp>
        <p:nvGrpSpPr>
          <p:cNvPr id="17" name="Group 17"/>
          <p:cNvGrpSpPr>
            <a:grpSpLocks noChangeAspect="1"/>
          </p:cNvGrpSpPr>
          <p:nvPr/>
        </p:nvGrpSpPr>
        <p:grpSpPr>
          <a:xfrm>
            <a:off x="11684889" y="-82244"/>
            <a:ext cx="7281908" cy="4096074"/>
            <a:chOff x="0" y="0"/>
            <a:chExt cx="6089457" cy="3425320"/>
          </a:xfrm>
        </p:grpSpPr>
        <p:sp>
          <p:nvSpPr>
            <p:cNvPr id="18" name="Freeform 18"/>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19" name="Freeform 19"/>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5"/>
              <a:stretch>
                <a:fillRect t="-5555" b="-5555"/>
              </a:stretch>
            </a:blipFill>
          </p:spPr>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3" name="Group 3"/>
          <p:cNvGrpSpPr>
            <a:grpSpLocks noChangeAspect="1"/>
          </p:cNvGrpSpPr>
          <p:nvPr/>
        </p:nvGrpSpPr>
        <p:grpSpPr>
          <a:xfrm>
            <a:off x="9659420" y="5607622"/>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9303" r="-39303"/>
              </a:stretch>
            </a:blipFill>
          </p:spPr>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6" name="Group 6"/>
          <p:cNvGrpSpPr>
            <a:grpSpLocks noChangeAspect="1"/>
          </p:cNvGrpSpPr>
          <p:nvPr/>
        </p:nvGrpSpPr>
        <p:grpSpPr>
          <a:xfrm>
            <a:off x="9659420" y="214359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44804" r="-44804"/>
              </a:stretch>
            </a:blipFill>
          </p:spPr>
        </p:sp>
      </p:grpSp>
      <p:grpSp>
        <p:nvGrpSpPr>
          <p:cNvPr id="8" name="Group 8"/>
          <p:cNvGrpSpPr>
            <a:grpSpLocks noChangeAspect="1"/>
          </p:cNvGrpSpPr>
          <p:nvPr/>
        </p:nvGrpSpPr>
        <p:grpSpPr>
          <a:xfrm>
            <a:off x="1567792" y="3355916"/>
            <a:ext cx="7576208" cy="4261564"/>
            <a:chOff x="0" y="0"/>
            <a:chExt cx="11289030" cy="6350000"/>
          </a:xfrm>
        </p:grpSpPr>
        <p:sp>
          <p:nvSpPr>
            <p:cNvPr id="9" name="Freeform 9"/>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52" r="-52"/>
              </a:stretch>
            </a:blipFill>
          </p:spPr>
        </p:sp>
      </p:grpSp>
      <p:sp>
        <p:nvSpPr>
          <p:cNvPr id="10" name="Freeform 10"/>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1" name="Group 11"/>
          <p:cNvGrpSpPr>
            <a:grpSpLocks noChangeAspect="1"/>
          </p:cNvGrpSpPr>
          <p:nvPr/>
        </p:nvGrpSpPr>
        <p:grpSpPr>
          <a:xfrm>
            <a:off x="12924060" y="7191421"/>
            <a:ext cx="2799147" cy="2799147"/>
            <a:chOff x="0" y="0"/>
            <a:chExt cx="6350000" cy="6350000"/>
          </a:xfrm>
        </p:grpSpPr>
        <p:sp>
          <p:nvSpPr>
            <p:cNvPr id="12" name="Freeform 12"/>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25151" r="-25151"/>
              </a:stretch>
            </a:blipFill>
          </p:spPr>
        </p:sp>
      </p:grpSp>
      <p:sp>
        <p:nvSpPr>
          <p:cNvPr id="13" name="Freeform 13"/>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4" name="Group 14"/>
          <p:cNvGrpSpPr>
            <a:grpSpLocks noChangeAspect="1"/>
          </p:cNvGrpSpPr>
          <p:nvPr/>
        </p:nvGrpSpPr>
        <p:grpSpPr>
          <a:xfrm>
            <a:off x="12924060" y="3727391"/>
            <a:ext cx="2799147" cy="2799147"/>
            <a:chOff x="0" y="0"/>
            <a:chExt cx="6350000" cy="6350000"/>
          </a:xfrm>
        </p:grpSpPr>
        <p:sp>
          <p:nvSpPr>
            <p:cNvPr id="15" name="Freeform 1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24471" r="-24471"/>
              </a:stretch>
            </a:blipFill>
          </p:spPr>
        </p:sp>
      </p:grpSp>
      <p:sp>
        <p:nvSpPr>
          <p:cNvPr id="16" name="Freeform 16"/>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sp>
      <p:grpSp>
        <p:nvGrpSpPr>
          <p:cNvPr id="17" name="Group 17"/>
          <p:cNvGrpSpPr>
            <a:grpSpLocks noChangeAspect="1"/>
          </p:cNvGrpSpPr>
          <p:nvPr/>
        </p:nvGrpSpPr>
        <p:grpSpPr>
          <a:xfrm>
            <a:off x="12924060" y="260338"/>
            <a:ext cx="2799147" cy="2799147"/>
            <a:chOff x="0" y="0"/>
            <a:chExt cx="6350000" cy="6350000"/>
          </a:xfrm>
        </p:grpSpPr>
        <p:sp>
          <p:nvSpPr>
            <p:cNvPr id="18" name="Freeform 1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l="-18503" r="-18503"/>
              </a:stretch>
            </a:blipFill>
          </p:spPr>
        </p:sp>
      </p:grpSp>
      <p:sp>
        <p:nvSpPr>
          <p:cNvPr id="19" name="Freeform 19"/>
          <p:cNvSpPr/>
          <p:nvPr/>
        </p:nvSpPr>
        <p:spPr>
          <a:xfrm>
            <a:off x="16189931" y="792917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0" name="Group 20"/>
          <p:cNvGrpSpPr>
            <a:grpSpLocks noChangeAspect="1"/>
          </p:cNvGrpSpPr>
          <p:nvPr/>
        </p:nvGrpSpPr>
        <p:grpSpPr>
          <a:xfrm>
            <a:off x="16189931" y="5273669"/>
            <a:ext cx="2799147" cy="2799147"/>
            <a:chOff x="0" y="0"/>
            <a:chExt cx="6350000" cy="6350000"/>
          </a:xfrm>
        </p:grpSpPr>
        <p:sp>
          <p:nvSpPr>
            <p:cNvPr id="21" name="Freeform 2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l="-25151" r="-25151"/>
              </a:stretch>
            </a:blipFill>
          </p:spPr>
        </p:sp>
      </p:grpSp>
      <p:sp>
        <p:nvSpPr>
          <p:cNvPr id="22" name="Freeform 22"/>
          <p:cNvSpPr/>
          <p:nvPr/>
        </p:nvSpPr>
        <p:spPr>
          <a:xfrm>
            <a:off x="16189931" y="446514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3" name="Group 23"/>
          <p:cNvGrpSpPr>
            <a:grpSpLocks noChangeAspect="1"/>
          </p:cNvGrpSpPr>
          <p:nvPr/>
        </p:nvGrpSpPr>
        <p:grpSpPr>
          <a:xfrm>
            <a:off x="16189931" y="1809639"/>
            <a:ext cx="2799147" cy="2799147"/>
            <a:chOff x="0" y="0"/>
            <a:chExt cx="6350000" cy="6350000"/>
          </a:xfrm>
        </p:grpSpPr>
        <p:sp>
          <p:nvSpPr>
            <p:cNvPr id="24" name="Freeform 2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0"/>
              <a:stretch>
                <a:fillRect l="-10" r="-10"/>
              </a:stretch>
            </a:blipFill>
          </p:spPr>
        </p:sp>
      </p:grpSp>
      <p:sp>
        <p:nvSpPr>
          <p:cNvPr id="25" name="Freeform 25"/>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26" name="Group 26"/>
          <p:cNvGrpSpPr>
            <a:grpSpLocks noChangeAspect="1"/>
          </p:cNvGrpSpPr>
          <p:nvPr/>
        </p:nvGrpSpPr>
        <p:grpSpPr>
          <a:xfrm>
            <a:off x="16189931" y="-1657415"/>
            <a:ext cx="2799147" cy="2799147"/>
            <a:chOff x="0" y="0"/>
            <a:chExt cx="6350000" cy="6350000"/>
          </a:xfrm>
        </p:grpSpPr>
        <p:sp>
          <p:nvSpPr>
            <p:cNvPr id="27" name="Freeform 2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1"/>
              <a:stretch>
                <a:fillRect l="-25151" r="-25151"/>
              </a:stretch>
            </a:blipFill>
          </p:spPr>
        </p:sp>
      </p:grpSp>
      <p:grpSp>
        <p:nvGrpSpPr>
          <p:cNvPr id="28" name="Group 28"/>
          <p:cNvGrpSpPr>
            <a:grpSpLocks noChangeAspect="1"/>
          </p:cNvGrpSpPr>
          <p:nvPr/>
        </p:nvGrpSpPr>
        <p:grpSpPr>
          <a:xfrm>
            <a:off x="16189931" y="8703201"/>
            <a:ext cx="2799147" cy="2799147"/>
            <a:chOff x="0" y="0"/>
            <a:chExt cx="6350000" cy="6350000"/>
          </a:xfrm>
        </p:grpSpPr>
        <p:sp>
          <p:nvSpPr>
            <p:cNvPr id="29" name="Freeform 2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2"/>
              <a:stretch>
                <a:fillRect l="-25151" r="-25151"/>
              </a:stretch>
            </a:blipFill>
          </p:spPr>
        </p:sp>
      </p:grpSp>
      <p:sp>
        <p:nvSpPr>
          <p:cNvPr id="30" name="TextBox 30"/>
          <p:cNvSpPr txBox="1"/>
          <p:nvPr/>
        </p:nvSpPr>
        <p:spPr>
          <a:xfrm>
            <a:off x="1519097" y="1883718"/>
            <a:ext cx="7624903" cy="1175766"/>
          </a:xfrm>
          <a:prstGeom prst="rect">
            <a:avLst/>
          </a:prstGeom>
        </p:spPr>
        <p:txBody>
          <a:bodyPr lIns="0" tIns="0" rIns="0" bIns="0" rtlCol="0" anchor="t">
            <a:spAutoFit/>
          </a:bodyPr>
          <a:lstStyle/>
          <a:p>
            <a:pPr marL="0" lvl="0" indent="0" algn="ctr">
              <a:lnSpc>
                <a:spcPts val="9522"/>
              </a:lnSpc>
              <a:spcBef>
                <a:spcPct val="0"/>
              </a:spcBef>
            </a:pPr>
            <a:r>
              <a:rPr lang="en-US" sz="6900" u="none" strike="noStrike">
                <a:solidFill>
                  <a:srgbClr val="000000"/>
                </a:solidFill>
                <a:latin typeface="Archivo Black"/>
              </a:rPr>
              <a:t>THANKING </a:t>
            </a:r>
          </a:p>
        </p:txBody>
      </p:sp>
      <p:sp>
        <p:nvSpPr>
          <p:cNvPr id="31" name="TextBox 31"/>
          <p:cNvSpPr txBox="1"/>
          <p:nvPr/>
        </p:nvSpPr>
        <p:spPr>
          <a:xfrm>
            <a:off x="1567792" y="7714689"/>
            <a:ext cx="7624903" cy="1175766"/>
          </a:xfrm>
          <a:prstGeom prst="rect">
            <a:avLst/>
          </a:prstGeom>
        </p:spPr>
        <p:txBody>
          <a:bodyPr lIns="0" tIns="0" rIns="0" bIns="0" rtlCol="0" anchor="t">
            <a:spAutoFit/>
          </a:bodyPr>
          <a:lstStyle/>
          <a:p>
            <a:pPr marL="0" lvl="0" indent="0" algn="ctr">
              <a:lnSpc>
                <a:spcPts val="9522"/>
              </a:lnSpc>
              <a:spcBef>
                <a:spcPct val="0"/>
              </a:spcBef>
            </a:pPr>
            <a:r>
              <a:rPr lang="en-US" sz="6900">
                <a:solidFill>
                  <a:srgbClr val="000000"/>
                </a:solidFill>
                <a:latin typeface="Archivo Black"/>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749389" y="984829"/>
            <a:ext cx="16789222" cy="8273471"/>
            <a:chOff x="0" y="0"/>
            <a:chExt cx="4421853" cy="2179021"/>
          </a:xfrm>
        </p:grpSpPr>
        <p:sp>
          <p:nvSpPr>
            <p:cNvPr id="3" name="Freeform 3"/>
            <p:cNvSpPr/>
            <p:nvPr/>
          </p:nvSpPr>
          <p:spPr>
            <a:xfrm>
              <a:off x="0" y="0"/>
              <a:ext cx="4421853" cy="2179021"/>
            </a:xfrm>
            <a:custGeom>
              <a:avLst/>
              <a:gdLst/>
              <a:ahLst/>
              <a:cxnLst/>
              <a:rect l="l" t="t" r="r" b="b"/>
              <a:pathLst>
                <a:path w="4421853" h="2179021">
                  <a:moveTo>
                    <a:pt x="11989" y="0"/>
                  </a:moveTo>
                  <a:lnTo>
                    <a:pt x="4409863" y="0"/>
                  </a:lnTo>
                  <a:cubicBezTo>
                    <a:pt x="4416485" y="0"/>
                    <a:pt x="4421853" y="5368"/>
                    <a:pt x="4421853" y="11989"/>
                  </a:cubicBezTo>
                  <a:lnTo>
                    <a:pt x="4421853" y="2167032"/>
                  </a:lnTo>
                  <a:cubicBezTo>
                    <a:pt x="4421853" y="2173654"/>
                    <a:pt x="4416485" y="2179021"/>
                    <a:pt x="4409863" y="2179021"/>
                  </a:cubicBezTo>
                  <a:lnTo>
                    <a:pt x="11989" y="2179021"/>
                  </a:lnTo>
                  <a:cubicBezTo>
                    <a:pt x="5368" y="2179021"/>
                    <a:pt x="0" y="2173654"/>
                    <a:pt x="0" y="2167032"/>
                  </a:cubicBezTo>
                  <a:lnTo>
                    <a:pt x="0" y="11989"/>
                  </a:lnTo>
                  <a:cubicBezTo>
                    <a:pt x="0" y="5368"/>
                    <a:pt x="5368" y="0"/>
                    <a:pt x="11989" y="0"/>
                  </a:cubicBezTo>
                  <a:close/>
                </a:path>
              </a:pathLst>
            </a:custGeom>
            <a:solidFill>
              <a:srgbClr val="FFFFFF">
                <a:alpha val="58824"/>
              </a:srgbClr>
            </a:solidFill>
            <a:ln w="38100" cap="rnd">
              <a:solidFill>
                <a:srgbClr val="131211">
                  <a:alpha val="58824"/>
                </a:srgbClr>
              </a:solidFill>
              <a:prstDash val="solid"/>
              <a:round/>
            </a:ln>
          </p:spPr>
        </p:sp>
        <p:sp>
          <p:nvSpPr>
            <p:cNvPr id="4" name="TextBox 4"/>
            <p:cNvSpPr txBox="1"/>
            <p:nvPr/>
          </p:nvSpPr>
          <p:spPr>
            <a:xfrm>
              <a:off x="0" y="-19050"/>
              <a:ext cx="4421853" cy="2198071"/>
            </a:xfrm>
            <a:prstGeom prst="rect">
              <a:avLst/>
            </a:prstGeom>
          </p:spPr>
          <p:txBody>
            <a:bodyPr lIns="50800" tIns="50800" rIns="50800" bIns="50800" rtlCol="0" anchor="ctr"/>
            <a:lstStyle/>
            <a:p>
              <a:pPr algn="ctr">
                <a:lnSpc>
                  <a:spcPts val="2859"/>
                </a:lnSpc>
              </a:pPr>
              <a:endParaRPr/>
            </a:p>
          </p:txBody>
        </p:sp>
      </p:grpSp>
      <p:grpSp>
        <p:nvGrpSpPr>
          <p:cNvPr id="5" name="Group 5"/>
          <p:cNvGrpSpPr>
            <a:grpSpLocks noChangeAspect="1"/>
          </p:cNvGrpSpPr>
          <p:nvPr/>
        </p:nvGrpSpPr>
        <p:grpSpPr>
          <a:xfrm>
            <a:off x="1646236" y="2820712"/>
            <a:ext cx="3777855" cy="3763097"/>
            <a:chOff x="0" y="0"/>
            <a:chExt cx="6502400" cy="6477000"/>
          </a:xfrm>
        </p:grpSpPr>
        <p:sp>
          <p:nvSpPr>
            <p:cNvPr id="6" name="Freeform 6"/>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r="223"/>
              </a:stretch>
            </a:blipFill>
          </p:spPr>
        </p:sp>
        <p:sp>
          <p:nvSpPr>
            <p:cNvPr id="7" name="Freeform 7"/>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4AAD"/>
            </a:solidFill>
          </p:spPr>
        </p:sp>
      </p:grpSp>
      <p:grpSp>
        <p:nvGrpSpPr>
          <p:cNvPr id="8" name="Group 8"/>
          <p:cNvGrpSpPr>
            <a:grpSpLocks noChangeAspect="1"/>
          </p:cNvGrpSpPr>
          <p:nvPr/>
        </p:nvGrpSpPr>
        <p:grpSpPr>
          <a:xfrm>
            <a:off x="7255073" y="2820712"/>
            <a:ext cx="3777855" cy="3763097"/>
            <a:chOff x="0" y="0"/>
            <a:chExt cx="6502400" cy="6477000"/>
          </a:xfrm>
        </p:grpSpPr>
        <p:sp>
          <p:nvSpPr>
            <p:cNvPr id="9" name="Freeform 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t="-6898" r="223" b="-6898"/>
              </a:stretch>
            </a:blipFill>
          </p:spPr>
        </p:sp>
        <p:sp>
          <p:nvSpPr>
            <p:cNvPr id="10" name="Freeform 1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4AAD"/>
            </a:solidFill>
          </p:spPr>
        </p:sp>
      </p:grpSp>
      <p:grpSp>
        <p:nvGrpSpPr>
          <p:cNvPr id="11" name="Group 11"/>
          <p:cNvGrpSpPr>
            <a:grpSpLocks noChangeAspect="1"/>
          </p:cNvGrpSpPr>
          <p:nvPr/>
        </p:nvGrpSpPr>
        <p:grpSpPr>
          <a:xfrm>
            <a:off x="12861727" y="2820712"/>
            <a:ext cx="3777855" cy="3763097"/>
            <a:chOff x="0" y="0"/>
            <a:chExt cx="6502400" cy="6477000"/>
          </a:xfrm>
        </p:grpSpPr>
        <p:sp>
          <p:nvSpPr>
            <p:cNvPr id="12" name="Freeform 12"/>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184" r="184"/>
              </a:stretch>
            </a:blipFill>
          </p:spPr>
        </p:sp>
        <p:sp>
          <p:nvSpPr>
            <p:cNvPr id="13" name="Freeform 13"/>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4AAD"/>
            </a:solidFill>
          </p:spPr>
        </p:sp>
      </p:grpSp>
      <p:sp>
        <p:nvSpPr>
          <p:cNvPr id="14" name="TextBox 14"/>
          <p:cNvSpPr txBox="1"/>
          <p:nvPr/>
        </p:nvSpPr>
        <p:spPr>
          <a:xfrm>
            <a:off x="6683384" y="1313853"/>
            <a:ext cx="4921232" cy="898392"/>
          </a:xfrm>
          <a:prstGeom prst="rect">
            <a:avLst/>
          </a:prstGeom>
        </p:spPr>
        <p:txBody>
          <a:bodyPr lIns="0" tIns="0" rIns="0" bIns="0" rtlCol="0" anchor="t">
            <a:spAutoFit/>
          </a:bodyPr>
          <a:lstStyle/>
          <a:p>
            <a:pPr marL="0" lvl="0" indent="0" algn="ctr">
              <a:lnSpc>
                <a:spcPts val="7291"/>
              </a:lnSpc>
              <a:spcBef>
                <a:spcPct val="0"/>
              </a:spcBef>
            </a:pPr>
            <a:r>
              <a:rPr lang="en-US" sz="5283" u="none" strike="noStrike" spc="184">
                <a:solidFill>
                  <a:srgbClr val="010101"/>
                </a:solidFill>
                <a:latin typeface="Archivo Black"/>
              </a:rPr>
              <a:t>OUR TEAM</a:t>
            </a:r>
          </a:p>
        </p:txBody>
      </p:sp>
      <p:sp>
        <p:nvSpPr>
          <p:cNvPr id="15" name="TextBox 15"/>
          <p:cNvSpPr txBox="1"/>
          <p:nvPr/>
        </p:nvSpPr>
        <p:spPr>
          <a:xfrm>
            <a:off x="11867829" y="6884916"/>
            <a:ext cx="5400996" cy="1837690"/>
          </a:xfrm>
          <a:prstGeom prst="rect">
            <a:avLst/>
          </a:prstGeom>
        </p:spPr>
        <p:txBody>
          <a:bodyPr lIns="0" tIns="0" rIns="0" bIns="0" rtlCol="0" anchor="t">
            <a:spAutoFit/>
          </a:bodyPr>
          <a:lstStyle/>
          <a:p>
            <a:pPr algn="ctr">
              <a:lnSpc>
                <a:spcPts val="3119"/>
              </a:lnSpc>
              <a:spcBef>
                <a:spcPct val="0"/>
              </a:spcBef>
            </a:pPr>
            <a:r>
              <a:rPr lang="en-US" sz="2399">
                <a:solidFill>
                  <a:srgbClr val="004AAD"/>
                </a:solidFill>
                <a:latin typeface="Montserrat Classic Bold"/>
              </a:rPr>
              <a:t>Harsh Thakkar</a:t>
            </a:r>
          </a:p>
          <a:p>
            <a:pPr algn="ctr">
              <a:lnSpc>
                <a:spcPts val="2859"/>
              </a:lnSpc>
              <a:spcBef>
                <a:spcPct val="0"/>
              </a:spcBef>
            </a:pPr>
            <a:r>
              <a:rPr lang="en-US" sz="2199">
                <a:solidFill>
                  <a:srgbClr val="010101"/>
                </a:solidFill>
                <a:latin typeface="Montserrat Classic"/>
              </a:rPr>
              <a:t>IU2041230183</a:t>
            </a:r>
          </a:p>
          <a:p>
            <a:pPr algn="ctr">
              <a:lnSpc>
                <a:spcPts val="2859"/>
              </a:lnSpc>
              <a:spcBef>
                <a:spcPct val="0"/>
              </a:spcBef>
            </a:pPr>
            <a:endParaRPr lang="en-US" sz="2199">
              <a:solidFill>
                <a:srgbClr val="010101"/>
              </a:solidFill>
              <a:latin typeface="Montserrat Classic"/>
            </a:endParaRPr>
          </a:p>
          <a:p>
            <a:pPr algn="ctr">
              <a:lnSpc>
                <a:spcPts val="2859"/>
              </a:lnSpc>
              <a:spcBef>
                <a:spcPct val="0"/>
              </a:spcBef>
            </a:pPr>
            <a:r>
              <a:rPr lang="en-US" sz="2199">
                <a:solidFill>
                  <a:srgbClr val="010101"/>
                </a:solidFill>
                <a:latin typeface="Montserrat Classic"/>
              </a:rPr>
              <a:t>thakkarharsh.20.cs@iite.indusuni.ac.in</a:t>
            </a:r>
          </a:p>
          <a:p>
            <a:pPr algn="ctr">
              <a:lnSpc>
                <a:spcPts val="2859"/>
              </a:lnSpc>
              <a:spcBef>
                <a:spcPct val="0"/>
              </a:spcBef>
            </a:pPr>
            <a:r>
              <a:rPr lang="en-US" sz="2199">
                <a:solidFill>
                  <a:srgbClr val="010101"/>
                </a:solidFill>
                <a:ea typeface="Montserrat Classic"/>
              </a:rPr>
              <a:t>👉 </a:t>
            </a:r>
            <a:r>
              <a:rPr lang="en-US" sz="2199" u="sng">
                <a:solidFill>
                  <a:srgbClr val="004AAD"/>
                </a:solidFill>
                <a:latin typeface="Montserrat Classic"/>
                <a:hlinkClick r:id="rId5" tooltip="https://www.linkedin.com/in/harsh-thakkar-7a3172203/"/>
              </a:rPr>
              <a:t>Linkedin</a:t>
            </a:r>
            <a:r>
              <a:rPr lang="en-US" sz="2199">
                <a:solidFill>
                  <a:srgbClr val="004AAD"/>
                </a:solidFill>
                <a:latin typeface="Montserrat Classic"/>
              </a:rPr>
              <a:t> </a:t>
            </a:r>
          </a:p>
        </p:txBody>
      </p:sp>
      <p:sp>
        <p:nvSpPr>
          <p:cNvPr id="16" name="TextBox 16"/>
          <p:cNvSpPr txBox="1"/>
          <p:nvPr/>
        </p:nvSpPr>
        <p:spPr>
          <a:xfrm>
            <a:off x="6605448" y="6884916"/>
            <a:ext cx="4759623" cy="1837690"/>
          </a:xfrm>
          <a:prstGeom prst="rect">
            <a:avLst/>
          </a:prstGeom>
        </p:spPr>
        <p:txBody>
          <a:bodyPr lIns="0" tIns="0" rIns="0" bIns="0" rtlCol="0" anchor="t">
            <a:spAutoFit/>
          </a:bodyPr>
          <a:lstStyle/>
          <a:p>
            <a:pPr algn="ctr">
              <a:lnSpc>
                <a:spcPts val="3119"/>
              </a:lnSpc>
              <a:spcBef>
                <a:spcPct val="0"/>
              </a:spcBef>
            </a:pPr>
            <a:r>
              <a:rPr lang="en-US" sz="2399">
                <a:solidFill>
                  <a:srgbClr val="004AAD"/>
                </a:solidFill>
                <a:latin typeface="Montserrat Classic Bold"/>
              </a:rPr>
              <a:t>Jaynil Zala</a:t>
            </a:r>
          </a:p>
          <a:p>
            <a:pPr algn="ctr">
              <a:lnSpc>
                <a:spcPts val="2859"/>
              </a:lnSpc>
              <a:spcBef>
                <a:spcPct val="0"/>
              </a:spcBef>
            </a:pPr>
            <a:r>
              <a:rPr lang="en-US" sz="2199">
                <a:solidFill>
                  <a:srgbClr val="010101"/>
                </a:solidFill>
                <a:latin typeface="Montserrat Classic"/>
              </a:rPr>
              <a:t>IU2041230200</a:t>
            </a:r>
          </a:p>
          <a:p>
            <a:pPr algn="ctr">
              <a:lnSpc>
                <a:spcPts val="2859"/>
              </a:lnSpc>
              <a:spcBef>
                <a:spcPct val="0"/>
              </a:spcBef>
            </a:pPr>
            <a:endParaRPr lang="en-US" sz="2199">
              <a:solidFill>
                <a:srgbClr val="010101"/>
              </a:solidFill>
              <a:latin typeface="Montserrat Classic"/>
            </a:endParaRPr>
          </a:p>
          <a:p>
            <a:pPr algn="ctr">
              <a:lnSpc>
                <a:spcPts val="2859"/>
              </a:lnSpc>
              <a:spcBef>
                <a:spcPct val="0"/>
              </a:spcBef>
            </a:pPr>
            <a:r>
              <a:rPr lang="en-US" sz="2199">
                <a:solidFill>
                  <a:srgbClr val="010101"/>
                </a:solidFill>
                <a:latin typeface="Montserrat Classic"/>
              </a:rPr>
              <a:t>zalajaynil.20.cs@iite.indusuni.ac.in</a:t>
            </a:r>
          </a:p>
          <a:p>
            <a:pPr algn="ctr">
              <a:lnSpc>
                <a:spcPts val="2859"/>
              </a:lnSpc>
              <a:spcBef>
                <a:spcPct val="0"/>
              </a:spcBef>
            </a:pPr>
            <a:r>
              <a:rPr lang="en-US" sz="2199">
                <a:solidFill>
                  <a:srgbClr val="010101"/>
                </a:solidFill>
                <a:ea typeface="Montserrat Classic"/>
              </a:rPr>
              <a:t>👉</a:t>
            </a:r>
            <a:r>
              <a:rPr lang="en-US" sz="2199">
                <a:solidFill>
                  <a:srgbClr val="004AAD"/>
                </a:solidFill>
                <a:latin typeface="Montserrat Classic"/>
              </a:rPr>
              <a:t> </a:t>
            </a:r>
            <a:r>
              <a:rPr lang="en-US" sz="2199" u="sng">
                <a:solidFill>
                  <a:srgbClr val="004AAD"/>
                </a:solidFill>
                <a:latin typeface="Montserrat Classic"/>
                <a:hlinkClick r:id="rId6" tooltip="https://www.linkedin.com/in/jaynil-zala/"/>
              </a:rPr>
              <a:t>Linkedin</a:t>
            </a:r>
            <a:r>
              <a:rPr lang="en-US" sz="2199">
                <a:solidFill>
                  <a:srgbClr val="004AAD"/>
                </a:solidFill>
                <a:latin typeface="Montserrat Classic"/>
              </a:rPr>
              <a:t> </a:t>
            </a:r>
          </a:p>
        </p:txBody>
      </p:sp>
      <p:sp>
        <p:nvSpPr>
          <p:cNvPr id="17" name="TextBox 17"/>
          <p:cNvSpPr txBox="1"/>
          <p:nvPr/>
        </p:nvSpPr>
        <p:spPr>
          <a:xfrm>
            <a:off x="1214834" y="6884916"/>
            <a:ext cx="4640659" cy="1837690"/>
          </a:xfrm>
          <a:prstGeom prst="rect">
            <a:avLst/>
          </a:prstGeom>
        </p:spPr>
        <p:txBody>
          <a:bodyPr lIns="0" tIns="0" rIns="0" bIns="0" rtlCol="0" anchor="t">
            <a:spAutoFit/>
          </a:bodyPr>
          <a:lstStyle/>
          <a:p>
            <a:pPr algn="ctr">
              <a:lnSpc>
                <a:spcPts val="3119"/>
              </a:lnSpc>
              <a:spcBef>
                <a:spcPct val="0"/>
              </a:spcBef>
            </a:pPr>
            <a:r>
              <a:rPr lang="en-US" sz="2399">
                <a:solidFill>
                  <a:srgbClr val="31356E"/>
                </a:solidFill>
                <a:latin typeface="Montserrat Classic Bold"/>
              </a:rPr>
              <a:t>Rikin Zala</a:t>
            </a:r>
          </a:p>
          <a:p>
            <a:pPr algn="ctr">
              <a:lnSpc>
                <a:spcPts val="2859"/>
              </a:lnSpc>
              <a:spcBef>
                <a:spcPct val="0"/>
              </a:spcBef>
            </a:pPr>
            <a:r>
              <a:rPr lang="en-US" sz="2199">
                <a:solidFill>
                  <a:srgbClr val="010101"/>
                </a:solidFill>
                <a:latin typeface="Montserrat Classic"/>
              </a:rPr>
              <a:t>IU2041230201</a:t>
            </a:r>
          </a:p>
          <a:p>
            <a:pPr algn="ctr">
              <a:lnSpc>
                <a:spcPts val="2859"/>
              </a:lnSpc>
              <a:spcBef>
                <a:spcPct val="0"/>
              </a:spcBef>
            </a:pPr>
            <a:endParaRPr lang="en-US" sz="2199">
              <a:solidFill>
                <a:srgbClr val="010101"/>
              </a:solidFill>
              <a:latin typeface="Montserrat Classic"/>
            </a:endParaRPr>
          </a:p>
          <a:p>
            <a:pPr algn="ctr">
              <a:lnSpc>
                <a:spcPts val="2859"/>
              </a:lnSpc>
              <a:spcBef>
                <a:spcPct val="0"/>
              </a:spcBef>
            </a:pPr>
            <a:r>
              <a:rPr lang="en-US" sz="2199">
                <a:solidFill>
                  <a:srgbClr val="010101"/>
                </a:solidFill>
                <a:latin typeface="Montserrat Classic"/>
              </a:rPr>
              <a:t>zalarikin.20.cs@iite.indusuni.ac.in</a:t>
            </a:r>
          </a:p>
          <a:p>
            <a:pPr algn="ctr">
              <a:lnSpc>
                <a:spcPts val="2859"/>
              </a:lnSpc>
              <a:spcBef>
                <a:spcPct val="0"/>
              </a:spcBef>
            </a:pPr>
            <a:r>
              <a:rPr lang="en-US" sz="2199">
                <a:solidFill>
                  <a:srgbClr val="010101"/>
                </a:solidFill>
                <a:ea typeface="Montserrat Classic"/>
              </a:rPr>
              <a:t>👉</a:t>
            </a:r>
            <a:r>
              <a:rPr lang="en-US" sz="2199">
                <a:solidFill>
                  <a:srgbClr val="004AAD"/>
                </a:solidFill>
                <a:latin typeface="Montserrat Classic"/>
              </a:rPr>
              <a:t> </a:t>
            </a:r>
            <a:r>
              <a:rPr lang="en-US" sz="2199" u="sng">
                <a:solidFill>
                  <a:srgbClr val="004AAD"/>
                </a:solidFill>
                <a:latin typeface="Montserrat Classic"/>
                <a:hlinkClick r:id="rId7" tooltip="https://www.linkedin.com/in/rikinzala/"/>
              </a:rPr>
              <a:t>Linkedin</a:t>
            </a:r>
            <a:r>
              <a:rPr lang="en-US" sz="2199">
                <a:solidFill>
                  <a:srgbClr val="004AAD"/>
                </a:solidFill>
                <a:latin typeface="Montserrat Classic"/>
              </a:rPr>
              <a:t> </a:t>
            </a:r>
          </a:p>
        </p:txBody>
      </p:sp>
      <p:grpSp>
        <p:nvGrpSpPr>
          <p:cNvPr id="18" name="Group 18"/>
          <p:cNvGrpSpPr/>
          <p:nvPr/>
        </p:nvGrpSpPr>
        <p:grpSpPr>
          <a:xfrm>
            <a:off x="11604616" y="-460841"/>
            <a:ext cx="9534019" cy="1112295"/>
            <a:chOff x="0" y="0"/>
            <a:chExt cx="1876002" cy="218865"/>
          </a:xfrm>
        </p:grpSpPr>
        <p:sp>
          <p:nvSpPr>
            <p:cNvPr id="19" name="Freeform 19"/>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20" name="TextBox 20"/>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21" name="Group 21"/>
          <p:cNvGrpSpPr/>
          <p:nvPr/>
        </p:nvGrpSpPr>
        <p:grpSpPr>
          <a:xfrm>
            <a:off x="-5086280" y="9591675"/>
            <a:ext cx="19354610" cy="2258023"/>
            <a:chOff x="0" y="0"/>
            <a:chExt cx="1876002" cy="218865"/>
          </a:xfrm>
        </p:grpSpPr>
        <p:sp>
          <p:nvSpPr>
            <p:cNvPr id="22" name="Freeform 22"/>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23" name="TextBox 23"/>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844104">
            <a:off x="6561669" y="2201404"/>
            <a:ext cx="13471756" cy="1426670"/>
          </a:xfrm>
          <a:custGeom>
            <a:avLst/>
            <a:gdLst/>
            <a:ahLst/>
            <a:cxnLst/>
            <a:rect l="l" t="t" r="r" b="b"/>
            <a:pathLst>
              <a:path w="13471756" h="1426670">
                <a:moveTo>
                  <a:pt x="0" y="0"/>
                </a:moveTo>
                <a:lnTo>
                  <a:pt x="13471757" y="0"/>
                </a:lnTo>
                <a:lnTo>
                  <a:pt x="13471757" y="1426670"/>
                </a:lnTo>
                <a:lnTo>
                  <a:pt x="0" y="1426670"/>
                </a:lnTo>
                <a:lnTo>
                  <a:pt x="0" y="0"/>
                </a:lnTo>
                <a:close/>
              </a:path>
            </a:pathLst>
          </a:custGeom>
          <a:blipFill>
            <a:blip r:embed="rId3"/>
            <a:stretch>
              <a:fillRect t="-86495"/>
            </a:stretch>
          </a:blipFill>
        </p:spPr>
      </p:sp>
      <p:sp>
        <p:nvSpPr>
          <p:cNvPr id="4" name="TextBox 4"/>
          <p:cNvSpPr txBox="1"/>
          <p:nvPr/>
        </p:nvSpPr>
        <p:spPr>
          <a:xfrm>
            <a:off x="1028700" y="923925"/>
            <a:ext cx="8510974" cy="866775"/>
          </a:xfrm>
          <a:prstGeom prst="rect">
            <a:avLst/>
          </a:prstGeom>
        </p:spPr>
        <p:txBody>
          <a:bodyPr lIns="0" tIns="0" rIns="0" bIns="0" rtlCol="0" anchor="t">
            <a:spAutoFit/>
          </a:bodyPr>
          <a:lstStyle/>
          <a:p>
            <a:pPr marL="0" lvl="0" indent="0" algn="ctr">
              <a:lnSpc>
                <a:spcPts val="6900"/>
              </a:lnSpc>
              <a:spcBef>
                <a:spcPct val="0"/>
              </a:spcBef>
            </a:pPr>
            <a:r>
              <a:rPr lang="en-US" sz="5000" spc="175">
                <a:solidFill>
                  <a:srgbClr val="010101"/>
                </a:solidFill>
                <a:latin typeface="Archivo Black"/>
              </a:rPr>
              <a:t>PROBLEM STATEMENT</a:t>
            </a:r>
          </a:p>
        </p:txBody>
      </p:sp>
      <p:grpSp>
        <p:nvGrpSpPr>
          <p:cNvPr id="5" name="Group 5"/>
          <p:cNvGrpSpPr/>
          <p:nvPr/>
        </p:nvGrpSpPr>
        <p:grpSpPr>
          <a:xfrm>
            <a:off x="1028700" y="2571750"/>
            <a:ext cx="15298589" cy="6686550"/>
            <a:chOff x="0" y="0"/>
            <a:chExt cx="5221951" cy="2282357"/>
          </a:xfrm>
        </p:grpSpPr>
        <p:sp>
          <p:nvSpPr>
            <p:cNvPr id="6" name="Freeform 6"/>
            <p:cNvSpPr/>
            <p:nvPr/>
          </p:nvSpPr>
          <p:spPr>
            <a:xfrm>
              <a:off x="0" y="0"/>
              <a:ext cx="5221951" cy="2282357"/>
            </a:xfrm>
            <a:custGeom>
              <a:avLst/>
              <a:gdLst/>
              <a:ahLst/>
              <a:cxnLst/>
              <a:rect l="l" t="t" r="r" b="b"/>
              <a:pathLst>
                <a:path w="5221951" h="2282357">
                  <a:moveTo>
                    <a:pt x="5567" y="0"/>
                  </a:moveTo>
                  <a:lnTo>
                    <a:pt x="5216384" y="0"/>
                  </a:lnTo>
                  <a:cubicBezTo>
                    <a:pt x="5217861" y="0"/>
                    <a:pt x="5219276" y="586"/>
                    <a:pt x="5220320" y="1630"/>
                  </a:cubicBezTo>
                  <a:cubicBezTo>
                    <a:pt x="5221364" y="2674"/>
                    <a:pt x="5221951" y="4090"/>
                    <a:pt x="5221951" y="5567"/>
                  </a:cubicBezTo>
                  <a:lnTo>
                    <a:pt x="5221951" y="2276790"/>
                  </a:lnTo>
                  <a:cubicBezTo>
                    <a:pt x="5221951" y="2278266"/>
                    <a:pt x="5221364" y="2279682"/>
                    <a:pt x="5220320" y="2280726"/>
                  </a:cubicBezTo>
                  <a:cubicBezTo>
                    <a:pt x="5219276" y="2281770"/>
                    <a:pt x="5217861" y="2282357"/>
                    <a:pt x="5216384" y="2282357"/>
                  </a:cubicBezTo>
                  <a:lnTo>
                    <a:pt x="5567" y="2282357"/>
                  </a:lnTo>
                  <a:cubicBezTo>
                    <a:pt x="4090" y="2282357"/>
                    <a:pt x="2674" y="2281770"/>
                    <a:pt x="1630" y="2280726"/>
                  </a:cubicBezTo>
                  <a:cubicBezTo>
                    <a:pt x="586" y="2279682"/>
                    <a:pt x="0" y="2278266"/>
                    <a:pt x="0" y="2276790"/>
                  </a:cubicBezTo>
                  <a:lnTo>
                    <a:pt x="0" y="5567"/>
                  </a:lnTo>
                  <a:cubicBezTo>
                    <a:pt x="0" y="4090"/>
                    <a:pt x="586" y="2674"/>
                    <a:pt x="1630" y="1630"/>
                  </a:cubicBezTo>
                  <a:cubicBezTo>
                    <a:pt x="2674" y="586"/>
                    <a:pt x="4090" y="0"/>
                    <a:pt x="5567" y="0"/>
                  </a:cubicBezTo>
                  <a:close/>
                </a:path>
              </a:pathLst>
            </a:custGeom>
            <a:solidFill>
              <a:srgbClr val="131211"/>
            </a:solidFill>
          </p:spPr>
        </p:sp>
        <p:sp>
          <p:nvSpPr>
            <p:cNvPr id="7" name="TextBox 7"/>
            <p:cNvSpPr txBox="1"/>
            <p:nvPr/>
          </p:nvSpPr>
          <p:spPr>
            <a:xfrm>
              <a:off x="0" y="-19050"/>
              <a:ext cx="5221951" cy="2301407"/>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1796362" y="3736064"/>
            <a:ext cx="13355060" cy="4953000"/>
          </a:xfrm>
          <a:prstGeom prst="rect">
            <a:avLst/>
          </a:prstGeom>
        </p:spPr>
        <p:txBody>
          <a:bodyPr lIns="0" tIns="0" rIns="0" bIns="0" rtlCol="0" anchor="t">
            <a:spAutoFit/>
          </a:bodyPr>
          <a:lstStyle/>
          <a:p>
            <a:pPr>
              <a:lnSpc>
                <a:spcPts val="3900"/>
              </a:lnSpc>
            </a:pPr>
            <a:r>
              <a:rPr lang="en-US" sz="3000">
                <a:solidFill>
                  <a:srgbClr val="FFFFFF"/>
                </a:solidFill>
                <a:latin typeface="Montserrat Classic"/>
              </a:rPr>
              <a:t>The world is facing a growing number of complex challenges, including climate change, social inequality, and political instability. </a:t>
            </a:r>
          </a:p>
          <a:p>
            <a:pPr>
              <a:lnSpc>
                <a:spcPts val="3900"/>
              </a:lnSpc>
            </a:pPr>
            <a:endParaRPr lang="en-US" sz="3000">
              <a:solidFill>
                <a:srgbClr val="FFFFFF"/>
              </a:solidFill>
              <a:latin typeface="Montserrat Classic"/>
            </a:endParaRPr>
          </a:p>
          <a:p>
            <a:pPr>
              <a:lnSpc>
                <a:spcPts val="3900"/>
              </a:lnSpc>
            </a:pPr>
            <a:r>
              <a:rPr lang="en-US" sz="3000">
                <a:solidFill>
                  <a:srgbClr val="FFFFFF"/>
                </a:solidFill>
                <a:latin typeface="Montserrat Classic"/>
              </a:rPr>
              <a:t>As a result, investors are increasingly looking to environmental, social, and governance (ESG) factors when making investment decisions. </a:t>
            </a:r>
          </a:p>
          <a:p>
            <a:pPr>
              <a:lnSpc>
                <a:spcPts val="3900"/>
              </a:lnSpc>
            </a:pPr>
            <a:endParaRPr lang="en-US" sz="3000">
              <a:solidFill>
                <a:srgbClr val="FFFFFF"/>
              </a:solidFill>
              <a:latin typeface="Montserrat Classic"/>
            </a:endParaRPr>
          </a:p>
          <a:p>
            <a:pPr>
              <a:lnSpc>
                <a:spcPts val="3900"/>
              </a:lnSpc>
            </a:pPr>
            <a:r>
              <a:rPr lang="en-US" sz="3000">
                <a:solidFill>
                  <a:srgbClr val="FFFFFF"/>
                </a:solidFill>
                <a:latin typeface="Montserrat Classic"/>
              </a:rPr>
              <a:t>However, analyzing ESG reports can be a time-consuming and complex process, requiring a deep understanding of the issues at hand.</a:t>
            </a:r>
          </a:p>
          <a:p>
            <a:pPr>
              <a:lnSpc>
                <a:spcPts val="3900"/>
              </a:lnSpc>
              <a:spcBef>
                <a:spcPct val="0"/>
              </a:spcBef>
            </a:pPr>
            <a:endParaRPr lang="en-US" sz="3000">
              <a:solidFill>
                <a:srgbClr val="FFFFFF"/>
              </a:solidFill>
              <a:latin typeface="Montserrat Classic"/>
            </a:endParaRPr>
          </a:p>
        </p:txBody>
      </p:sp>
      <p:grpSp>
        <p:nvGrpSpPr>
          <p:cNvPr id="9" name="Group 9"/>
          <p:cNvGrpSpPr>
            <a:grpSpLocks noChangeAspect="1"/>
          </p:cNvGrpSpPr>
          <p:nvPr/>
        </p:nvGrpSpPr>
        <p:grpSpPr>
          <a:xfrm>
            <a:off x="9144000" y="0"/>
            <a:ext cx="9144000" cy="5143501"/>
            <a:chOff x="0" y="0"/>
            <a:chExt cx="6089457" cy="3425320"/>
          </a:xfrm>
        </p:grpSpPr>
        <p:sp>
          <p:nvSpPr>
            <p:cNvPr id="10" name="Freeform 10"/>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11" name="Freeform 11"/>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l="-6250" r="-6250"/>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844104">
            <a:off x="6561669" y="2201404"/>
            <a:ext cx="13471756" cy="1426670"/>
          </a:xfrm>
          <a:custGeom>
            <a:avLst/>
            <a:gdLst/>
            <a:ahLst/>
            <a:cxnLst/>
            <a:rect l="l" t="t" r="r" b="b"/>
            <a:pathLst>
              <a:path w="13471756" h="1426670">
                <a:moveTo>
                  <a:pt x="0" y="0"/>
                </a:moveTo>
                <a:lnTo>
                  <a:pt x="13471757" y="0"/>
                </a:lnTo>
                <a:lnTo>
                  <a:pt x="13471757" y="1426670"/>
                </a:lnTo>
                <a:lnTo>
                  <a:pt x="0" y="1426670"/>
                </a:lnTo>
                <a:lnTo>
                  <a:pt x="0" y="0"/>
                </a:lnTo>
                <a:close/>
              </a:path>
            </a:pathLst>
          </a:custGeom>
          <a:blipFill>
            <a:blip r:embed="rId3"/>
            <a:stretch>
              <a:fillRect t="-86495"/>
            </a:stretch>
          </a:blipFill>
        </p:spPr>
      </p:sp>
      <p:grpSp>
        <p:nvGrpSpPr>
          <p:cNvPr id="4" name="Group 4"/>
          <p:cNvGrpSpPr/>
          <p:nvPr/>
        </p:nvGrpSpPr>
        <p:grpSpPr>
          <a:xfrm>
            <a:off x="1028700" y="529911"/>
            <a:ext cx="2005426" cy="1723413"/>
            <a:chOff x="0" y="0"/>
            <a:chExt cx="812800" cy="698500"/>
          </a:xfrm>
        </p:grpSpPr>
        <p:sp>
          <p:nvSpPr>
            <p:cNvPr id="5" name="Freeform 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6" name="TextBox 6"/>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1028700" y="2699213"/>
            <a:ext cx="15288211" cy="6559087"/>
            <a:chOff x="0" y="0"/>
            <a:chExt cx="5218408" cy="2238849"/>
          </a:xfrm>
        </p:grpSpPr>
        <p:sp>
          <p:nvSpPr>
            <p:cNvPr id="8" name="Freeform 8"/>
            <p:cNvSpPr/>
            <p:nvPr/>
          </p:nvSpPr>
          <p:spPr>
            <a:xfrm>
              <a:off x="0" y="0"/>
              <a:ext cx="5218409" cy="2238849"/>
            </a:xfrm>
            <a:custGeom>
              <a:avLst/>
              <a:gdLst/>
              <a:ahLst/>
              <a:cxnLst/>
              <a:rect l="l" t="t" r="r" b="b"/>
              <a:pathLst>
                <a:path w="5218409" h="2238849">
                  <a:moveTo>
                    <a:pt x="5570" y="0"/>
                  </a:moveTo>
                  <a:lnTo>
                    <a:pt x="5212838" y="0"/>
                  </a:lnTo>
                  <a:cubicBezTo>
                    <a:pt x="5215915" y="0"/>
                    <a:pt x="5218409" y="2494"/>
                    <a:pt x="5218409" y="5570"/>
                  </a:cubicBezTo>
                  <a:lnTo>
                    <a:pt x="5218409" y="2233278"/>
                  </a:lnTo>
                  <a:cubicBezTo>
                    <a:pt x="5218409" y="2236355"/>
                    <a:pt x="5215915" y="2238849"/>
                    <a:pt x="5212838" y="2238849"/>
                  </a:cubicBezTo>
                  <a:lnTo>
                    <a:pt x="5570" y="2238849"/>
                  </a:lnTo>
                  <a:cubicBezTo>
                    <a:pt x="2494" y="2238849"/>
                    <a:pt x="0" y="2236355"/>
                    <a:pt x="0" y="2233278"/>
                  </a:cubicBezTo>
                  <a:lnTo>
                    <a:pt x="0" y="5570"/>
                  </a:lnTo>
                  <a:cubicBezTo>
                    <a:pt x="0" y="2494"/>
                    <a:pt x="2494" y="0"/>
                    <a:pt x="5570" y="0"/>
                  </a:cubicBezTo>
                  <a:close/>
                </a:path>
              </a:pathLst>
            </a:custGeom>
            <a:solidFill>
              <a:srgbClr val="131211"/>
            </a:solidFill>
          </p:spPr>
        </p:sp>
        <p:sp>
          <p:nvSpPr>
            <p:cNvPr id="9" name="TextBox 9"/>
            <p:cNvSpPr txBox="1"/>
            <p:nvPr/>
          </p:nvSpPr>
          <p:spPr>
            <a:xfrm>
              <a:off x="0" y="-19050"/>
              <a:ext cx="5218408" cy="2257899"/>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1977164" y="3483207"/>
            <a:ext cx="13391282" cy="4953000"/>
          </a:xfrm>
          <a:prstGeom prst="rect">
            <a:avLst/>
          </a:prstGeom>
        </p:spPr>
        <p:txBody>
          <a:bodyPr lIns="0" tIns="0" rIns="0" bIns="0" rtlCol="0" anchor="t">
            <a:spAutoFit/>
          </a:bodyPr>
          <a:lstStyle/>
          <a:p>
            <a:pPr>
              <a:lnSpc>
                <a:spcPts val="3900"/>
              </a:lnSpc>
            </a:pPr>
            <a:r>
              <a:rPr lang="en-US" sz="3000">
                <a:solidFill>
                  <a:srgbClr val="FFFFFF"/>
                </a:solidFill>
                <a:latin typeface="Montserrat Classic"/>
              </a:rPr>
              <a:t>This is where natural language processing (NLP) comes in. </a:t>
            </a:r>
          </a:p>
          <a:p>
            <a:pPr>
              <a:lnSpc>
                <a:spcPts val="3900"/>
              </a:lnSpc>
            </a:pPr>
            <a:endParaRPr lang="en-US" sz="3000">
              <a:solidFill>
                <a:srgbClr val="FFFFFF"/>
              </a:solidFill>
              <a:latin typeface="Montserrat Classic"/>
            </a:endParaRPr>
          </a:p>
          <a:p>
            <a:pPr>
              <a:lnSpc>
                <a:spcPts val="3900"/>
              </a:lnSpc>
            </a:pPr>
            <a:r>
              <a:rPr lang="en-US" sz="3000">
                <a:solidFill>
                  <a:srgbClr val="FFFFFF"/>
                </a:solidFill>
                <a:latin typeface="Montserrat Classic"/>
              </a:rPr>
              <a:t>By using NLP to analyze ESG reports, investors can quickly and accurately identify key issues and trends, allowing them to make more informed investment decisions. </a:t>
            </a:r>
          </a:p>
          <a:p>
            <a:pPr>
              <a:lnSpc>
                <a:spcPts val="3900"/>
              </a:lnSpc>
            </a:pPr>
            <a:endParaRPr lang="en-US" sz="3000">
              <a:solidFill>
                <a:srgbClr val="FFFFFF"/>
              </a:solidFill>
              <a:latin typeface="Montserrat Classic"/>
            </a:endParaRPr>
          </a:p>
          <a:p>
            <a:pPr>
              <a:lnSpc>
                <a:spcPts val="3900"/>
              </a:lnSpc>
            </a:pPr>
            <a:r>
              <a:rPr lang="en-US" sz="3000">
                <a:solidFill>
                  <a:srgbClr val="FFFFFF"/>
                </a:solidFill>
                <a:latin typeface="Montserrat Classic"/>
              </a:rPr>
              <a:t>There are still challenges to be overcome in this field, including the need for more accurate and reliable data, as well as the need for more sophisticated algorithms to analyze that data.</a:t>
            </a:r>
          </a:p>
          <a:p>
            <a:pPr>
              <a:lnSpc>
                <a:spcPts val="3900"/>
              </a:lnSpc>
              <a:spcBef>
                <a:spcPct val="0"/>
              </a:spcBef>
            </a:pPr>
            <a:endParaRPr lang="en-US" sz="3000">
              <a:solidFill>
                <a:srgbClr val="FFFFFF"/>
              </a:solidFill>
              <a:latin typeface="Montserrat Classic"/>
            </a:endParaRPr>
          </a:p>
        </p:txBody>
      </p:sp>
      <p:grpSp>
        <p:nvGrpSpPr>
          <p:cNvPr id="11" name="Group 11"/>
          <p:cNvGrpSpPr>
            <a:grpSpLocks noChangeAspect="1"/>
          </p:cNvGrpSpPr>
          <p:nvPr/>
        </p:nvGrpSpPr>
        <p:grpSpPr>
          <a:xfrm>
            <a:off x="9144000" y="0"/>
            <a:ext cx="9144000" cy="5143501"/>
            <a:chOff x="0" y="0"/>
            <a:chExt cx="6089457" cy="3425320"/>
          </a:xfrm>
        </p:grpSpPr>
        <p:sp>
          <p:nvSpPr>
            <p:cNvPr id="12" name="Freeform 12"/>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13" name="Freeform 13"/>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l="-6250" r="-6250"/>
              </a:stretch>
            </a:blipFill>
          </p:spPr>
        </p:sp>
      </p:grpSp>
      <p:sp>
        <p:nvSpPr>
          <p:cNvPr id="14" name="Freeform 14"/>
          <p:cNvSpPr/>
          <p:nvPr/>
        </p:nvSpPr>
        <p:spPr>
          <a:xfrm>
            <a:off x="1486900" y="856607"/>
            <a:ext cx="980529" cy="1070022"/>
          </a:xfrm>
          <a:custGeom>
            <a:avLst/>
            <a:gdLst/>
            <a:ahLst/>
            <a:cxnLst/>
            <a:rect l="l" t="t" r="r" b="b"/>
            <a:pathLst>
              <a:path w="980529" h="1070022">
                <a:moveTo>
                  <a:pt x="0" y="0"/>
                </a:moveTo>
                <a:lnTo>
                  <a:pt x="980529" y="0"/>
                </a:lnTo>
                <a:lnTo>
                  <a:pt x="980529" y="1070022"/>
                </a:lnTo>
                <a:lnTo>
                  <a:pt x="0" y="10700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2925483">
            <a:off x="5834001" y="4347825"/>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2"/>
            <a:stretch>
              <a:fillRect t="-86495"/>
            </a:stretch>
          </a:blipFill>
        </p:spPr>
      </p:sp>
      <p:grpSp>
        <p:nvGrpSpPr>
          <p:cNvPr id="3" name="Group 3"/>
          <p:cNvGrpSpPr/>
          <p:nvPr/>
        </p:nvGrpSpPr>
        <p:grpSpPr>
          <a:xfrm>
            <a:off x="-3950263" y="803081"/>
            <a:ext cx="16475101" cy="2258023"/>
            <a:chOff x="0" y="0"/>
            <a:chExt cx="1596897" cy="218865"/>
          </a:xfrm>
        </p:grpSpPr>
        <p:sp>
          <p:nvSpPr>
            <p:cNvPr id="4" name="Freeform 4"/>
            <p:cNvSpPr/>
            <p:nvPr/>
          </p:nvSpPr>
          <p:spPr>
            <a:xfrm>
              <a:off x="0" y="0"/>
              <a:ext cx="1596897" cy="218865"/>
            </a:xfrm>
            <a:custGeom>
              <a:avLst/>
              <a:gdLst/>
              <a:ahLst/>
              <a:cxnLst/>
              <a:rect l="l" t="t" r="r" b="b"/>
              <a:pathLst>
                <a:path w="1596897" h="218865">
                  <a:moveTo>
                    <a:pt x="1393697" y="0"/>
                  </a:moveTo>
                  <a:lnTo>
                    <a:pt x="0" y="0"/>
                  </a:lnTo>
                  <a:lnTo>
                    <a:pt x="203200" y="218865"/>
                  </a:lnTo>
                  <a:lnTo>
                    <a:pt x="1596897" y="218865"/>
                  </a:lnTo>
                  <a:lnTo>
                    <a:pt x="1393697" y="0"/>
                  </a:lnTo>
                  <a:close/>
                </a:path>
              </a:pathLst>
            </a:custGeom>
            <a:solidFill>
              <a:srgbClr val="010101"/>
            </a:solidFill>
            <a:ln cap="sq">
              <a:noFill/>
              <a:prstDash val="solid"/>
              <a:miter/>
            </a:ln>
          </p:spPr>
        </p:sp>
        <p:sp>
          <p:nvSpPr>
            <p:cNvPr id="5" name="TextBox 5"/>
            <p:cNvSpPr txBox="1"/>
            <p:nvPr/>
          </p:nvSpPr>
          <p:spPr>
            <a:xfrm>
              <a:off x="101600" y="-19050"/>
              <a:ext cx="1393697"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TextBox 6"/>
          <p:cNvSpPr txBox="1"/>
          <p:nvPr/>
        </p:nvSpPr>
        <p:spPr>
          <a:xfrm>
            <a:off x="1727059" y="1446317"/>
            <a:ext cx="7416941" cy="866775"/>
          </a:xfrm>
          <a:prstGeom prst="rect">
            <a:avLst/>
          </a:prstGeom>
        </p:spPr>
        <p:txBody>
          <a:bodyPr lIns="0" tIns="0" rIns="0" bIns="0" rtlCol="0" anchor="t">
            <a:spAutoFit/>
          </a:bodyPr>
          <a:lstStyle/>
          <a:p>
            <a:pPr marL="0" lvl="0" indent="0" algn="ctr">
              <a:lnSpc>
                <a:spcPts val="6900"/>
              </a:lnSpc>
              <a:spcBef>
                <a:spcPct val="0"/>
              </a:spcBef>
            </a:pPr>
            <a:r>
              <a:rPr lang="en-US" sz="5000" spc="40">
                <a:solidFill>
                  <a:srgbClr val="FFFFFF"/>
                </a:solidFill>
                <a:latin typeface="Archivo Black"/>
              </a:rPr>
              <a:t>WHAT IS ESG?</a:t>
            </a:r>
          </a:p>
        </p:txBody>
      </p:sp>
      <p:grpSp>
        <p:nvGrpSpPr>
          <p:cNvPr id="7" name="Group 7"/>
          <p:cNvGrpSpPr>
            <a:grpSpLocks noChangeAspect="1"/>
          </p:cNvGrpSpPr>
          <p:nvPr/>
        </p:nvGrpSpPr>
        <p:grpSpPr>
          <a:xfrm>
            <a:off x="9046979" y="-731824"/>
            <a:ext cx="9241021" cy="10396149"/>
            <a:chOff x="0" y="0"/>
            <a:chExt cx="5370413" cy="6041715"/>
          </a:xfrm>
        </p:grpSpPr>
        <p:sp>
          <p:nvSpPr>
            <p:cNvPr id="8" name="Freeform 8"/>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9" name="Freeform 9"/>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3"/>
              <a:stretch>
                <a:fillRect l="-48358" r="-48358"/>
              </a:stretch>
            </a:blipFill>
          </p:spPr>
        </p:sp>
      </p:grpSp>
      <p:grpSp>
        <p:nvGrpSpPr>
          <p:cNvPr id="10" name="Group 10"/>
          <p:cNvGrpSpPr/>
          <p:nvPr/>
        </p:nvGrpSpPr>
        <p:grpSpPr>
          <a:xfrm>
            <a:off x="1086790" y="3684192"/>
            <a:ext cx="15808701" cy="5980133"/>
            <a:chOff x="0" y="0"/>
            <a:chExt cx="5396070" cy="2041231"/>
          </a:xfrm>
        </p:grpSpPr>
        <p:sp>
          <p:nvSpPr>
            <p:cNvPr id="11" name="Freeform 11"/>
            <p:cNvSpPr/>
            <p:nvPr/>
          </p:nvSpPr>
          <p:spPr>
            <a:xfrm>
              <a:off x="0" y="0"/>
              <a:ext cx="5396070" cy="2041231"/>
            </a:xfrm>
            <a:custGeom>
              <a:avLst/>
              <a:gdLst/>
              <a:ahLst/>
              <a:cxnLst/>
              <a:rect l="l" t="t" r="r" b="b"/>
              <a:pathLst>
                <a:path w="5396070" h="2041231">
                  <a:moveTo>
                    <a:pt x="5387" y="0"/>
                  </a:moveTo>
                  <a:lnTo>
                    <a:pt x="5390683" y="0"/>
                  </a:lnTo>
                  <a:cubicBezTo>
                    <a:pt x="5393658" y="0"/>
                    <a:pt x="5396070" y="2412"/>
                    <a:pt x="5396070" y="5387"/>
                  </a:cubicBezTo>
                  <a:lnTo>
                    <a:pt x="5396070" y="2035845"/>
                  </a:lnTo>
                  <a:cubicBezTo>
                    <a:pt x="5396070" y="2038820"/>
                    <a:pt x="5393658" y="2041231"/>
                    <a:pt x="5390683" y="2041231"/>
                  </a:cubicBezTo>
                  <a:lnTo>
                    <a:pt x="5387" y="2041231"/>
                  </a:lnTo>
                  <a:cubicBezTo>
                    <a:pt x="2412" y="2041231"/>
                    <a:pt x="0" y="2038820"/>
                    <a:pt x="0" y="2035845"/>
                  </a:cubicBezTo>
                  <a:lnTo>
                    <a:pt x="0" y="5387"/>
                  </a:lnTo>
                  <a:cubicBezTo>
                    <a:pt x="0" y="2412"/>
                    <a:pt x="2412" y="0"/>
                    <a:pt x="5387" y="0"/>
                  </a:cubicBezTo>
                  <a:close/>
                </a:path>
              </a:pathLst>
            </a:custGeom>
            <a:solidFill>
              <a:srgbClr val="FFFFFF"/>
            </a:solidFill>
          </p:spPr>
        </p:sp>
        <p:sp>
          <p:nvSpPr>
            <p:cNvPr id="12" name="TextBox 12"/>
            <p:cNvSpPr txBox="1"/>
            <p:nvPr/>
          </p:nvSpPr>
          <p:spPr>
            <a:xfrm>
              <a:off x="0" y="-38100"/>
              <a:ext cx="5396070" cy="2079331"/>
            </a:xfrm>
            <a:prstGeom prst="rect">
              <a:avLst/>
            </a:prstGeom>
          </p:spPr>
          <p:txBody>
            <a:bodyPr lIns="50800" tIns="50800" rIns="50800" bIns="50800" rtlCol="0" anchor="ctr"/>
            <a:lstStyle/>
            <a:p>
              <a:pPr>
                <a:lnSpc>
                  <a:spcPts val="3900"/>
                </a:lnSpc>
              </a:pPr>
              <a:endParaRPr/>
            </a:p>
            <a:p>
              <a:pPr algn="ctr">
                <a:lnSpc>
                  <a:spcPts val="3900"/>
                </a:lnSpc>
              </a:pPr>
              <a:endParaRPr/>
            </a:p>
          </p:txBody>
        </p:sp>
      </p:grpSp>
      <p:sp>
        <p:nvSpPr>
          <p:cNvPr id="13" name="TextBox 13"/>
          <p:cNvSpPr txBox="1"/>
          <p:nvPr/>
        </p:nvSpPr>
        <p:spPr>
          <a:xfrm>
            <a:off x="1401060" y="4065930"/>
            <a:ext cx="15143938" cy="544830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Montserrat Classic"/>
              </a:rPr>
              <a:t>ESG stands for Environmental, Social, and Governance. </a:t>
            </a:r>
          </a:p>
          <a:p>
            <a:pPr algn="just">
              <a:lnSpc>
                <a:spcPts val="3900"/>
              </a:lnSpc>
              <a:spcBef>
                <a:spcPct val="0"/>
              </a:spcBef>
            </a:pPr>
            <a:endParaRPr lang="en-US" sz="3000">
              <a:solidFill>
                <a:srgbClr val="000000"/>
              </a:solidFill>
              <a:latin typeface="Montserrat Classic"/>
            </a:endParaRPr>
          </a:p>
          <a:p>
            <a:pPr algn="just">
              <a:lnSpc>
                <a:spcPts val="3900"/>
              </a:lnSpc>
              <a:spcBef>
                <a:spcPct val="0"/>
              </a:spcBef>
            </a:pPr>
            <a:r>
              <a:rPr lang="en-US" sz="3000">
                <a:solidFill>
                  <a:srgbClr val="000000"/>
                </a:solidFill>
                <a:latin typeface="Montserrat Classic"/>
              </a:rPr>
              <a:t>It is a set of criteria that investors use to evaluate companies on non-financial factors that may have an impact on their financial performance in the long run.</a:t>
            </a:r>
          </a:p>
          <a:p>
            <a:pPr algn="just">
              <a:lnSpc>
                <a:spcPts val="3900"/>
              </a:lnSpc>
              <a:spcBef>
                <a:spcPct val="0"/>
              </a:spcBef>
            </a:pPr>
            <a:endParaRPr lang="en-US" sz="3000">
              <a:solidFill>
                <a:srgbClr val="000000"/>
              </a:solidFill>
              <a:latin typeface="Montserrat Classic"/>
            </a:endParaRPr>
          </a:p>
          <a:p>
            <a:pPr algn="just">
              <a:lnSpc>
                <a:spcPts val="3900"/>
              </a:lnSpc>
              <a:spcBef>
                <a:spcPct val="0"/>
              </a:spcBef>
            </a:pPr>
            <a:r>
              <a:rPr lang="en-US" sz="3000">
                <a:solidFill>
                  <a:srgbClr val="000000"/>
                </a:solidFill>
                <a:latin typeface="Montserrat Classic"/>
              </a:rPr>
              <a:t>Environmental - Air and water consumption, Energy efficiency, Renewable energy</a:t>
            </a:r>
          </a:p>
          <a:p>
            <a:pPr algn="just">
              <a:lnSpc>
                <a:spcPts val="3900"/>
              </a:lnSpc>
              <a:spcBef>
                <a:spcPct val="0"/>
              </a:spcBef>
            </a:pPr>
            <a:r>
              <a:rPr lang="en-US" sz="3000">
                <a:solidFill>
                  <a:srgbClr val="000000"/>
                </a:solidFill>
                <a:latin typeface="Montserrat Classic"/>
              </a:rPr>
              <a:t>Social - Community relations,  Employee engagement, Customer relationships</a:t>
            </a:r>
          </a:p>
          <a:p>
            <a:pPr algn="just">
              <a:lnSpc>
                <a:spcPts val="3900"/>
              </a:lnSpc>
              <a:spcBef>
                <a:spcPct val="0"/>
              </a:spcBef>
            </a:pPr>
            <a:endParaRPr lang="en-US" sz="3000">
              <a:solidFill>
                <a:srgbClr val="000000"/>
              </a:solidFill>
              <a:latin typeface="Montserrat Classic"/>
            </a:endParaRPr>
          </a:p>
          <a:p>
            <a:pPr algn="just">
              <a:lnSpc>
                <a:spcPts val="3900"/>
              </a:lnSpc>
              <a:spcBef>
                <a:spcPct val="0"/>
              </a:spcBef>
            </a:pPr>
            <a:r>
              <a:rPr lang="en-US" sz="3000">
                <a:solidFill>
                  <a:srgbClr val="000000"/>
                </a:solidFill>
                <a:latin typeface="Montserrat Classic"/>
              </a:rPr>
              <a:t>Governance - Board composition,  Shareholder rights, Company leadership</a:t>
            </a:r>
          </a:p>
          <a:p>
            <a:pPr algn="just">
              <a:lnSpc>
                <a:spcPts val="3900"/>
              </a:lnSpc>
              <a:spcBef>
                <a:spcPct val="0"/>
              </a:spcBef>
            </a:pPr>
            <a:endParaRPr lang="en-US" sz="3000">
              <a:solidFill>
                <a:srgbClr val="000000"/>
              </a:solidFill>
              <a:latin typeface="Montserrat Class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2925483">
            <a:off x="5834001" y="4347825"/>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2"/>
            <a:stretch>
              <a:fillRect t="-86495"/>
            </a:stretch>
          </a:blipFill>
        </p:spPr>
      </p:sp>
      <p:grpSp>
        <p:nvGrpSpPr>
          <p:cNvPr id="3" name="Group 3"/>
          <p:cNvGrpSpPr/>
          <p:nvPr/>
        </p:nvGrpSpPr>
        <p:grpSpPr>
          <a:xfrm>
            <a:off x="-3950263" y="803081"/>
            <a:ext cx="16475101" cy="2258023"/>
            <a:chOff x="0" y="0"/>
            <a:chExt cx="1596897" cy="218865"/>
          </a:xfrm>
        </p:grpSpPr>
        <p:sp>
          <p:nvSpPr>
            <p:cNvPr id="4" name="Freeform 4"/>
            <p:cNvSpPr/>
            <p:nvPr/>
          </p:nvSpPr>
          <p:spPr>
            <a:xfrm>
              <a:off x="0" y="0"/>
              <a:ext cx="1596897" cy="218865"/>
            </a:xfrm>
            <a:custGeom>
              <a:avLst/>
              <a:gdLst/>
              <a:ahLst/>
              <a:cxnLst/>
              <a:rect l="l" t="t" r="r" b="b"/>
              <a:pathLst>
                <a:path w="1596897" h="218865">
                  <a:moveTo>
                    <a:pt x="1393697" y="0"/>
                  </a:moveTo>
                  <a:lnTo>
                    <a:pt x="0" y="0"/>
                  </a:lnTo>
                  <a:lnTo>
                    <a:pt x="203200" y="218865"/>
                  </a:lnTo>
                  <a:lnTo>
                    <a:pt x="1596897" y="218865"/>
                  </a:lnTo>
                  <a:lnTo>
                    <a:pt x="1393697" y="0"/>
                  </a:lnTo>
                  <a:close/>
                </a:path>
              </a:pathLst>
            </a:custGeom>
            <a:solidFill>
              <a:srgbClr val="010101"/>
            </a:solidFill>
            <a:ln cap="sq">
              <a:noFill/>
              <a:prstDash val="solid"/>
              <a:miter/>
            </a:ln>
          </p:spPr>
        </p:sp>
        <p:sp>
          <p:nvSpPr>
            <p:cNvPr id="5" name="TextBox 5"/>
            <p:cNvSpPr txBox="1"/>
            <p:nvPr/>
          </p:nvSpPr>
          <p:spPr>
            <a:xfrm>
              <a:off x="101600" y="-19050"/>
              <a:ext cx="1393697"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a:grpSpLocks noChangeAspect="1"/>
          </p:cNvGrpSpPr>
          <p:nvPr/>
        </p:nvGrpSpPr>
        <p:grpSpPr>
          <a:xfrm>
            <a:off x="9046979" y="-731824"/>
            <a:ext cx="9241021" cy="10396149"/>
            <a:chOff x="0" y="0"/>
            <a:chExt cx="5370413" cy="6041715"/>
          </a:xfrm>
        </p:grpSpPr>
        <p:sp>
          <p:nvSpPr>
            <p:cNvPr id="7" name="Freeform 7"/>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8" name="Freeform 8"/>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3"/>
              <a:stretch>
                <a:fillRect l="-48358" r="-48358"/>
              </a:stretch>
            </a:blipFill>
          </p:spPr>
        </p:sp>
      </p:grpSp>
      <p:grpSp>
        <p:nvGrpSpPr>
          <p:cNvPr id="9" name="Group 9"/>
          <p:cNvGrpSpPr/>
          <p:nvPr/>
        </p:nvGrpSpPr>
        <p:grpSpPr>
          <a:xfrm>
            <a:off x="1028700" y="4075053"/>
            <a:ext cx="15808701" cy="5589272"/>
            <a:chOff x="0" y="0"/>
            <a:chExt cx="5396070" cy="1907817"/>
          </a:xfrm>
        </p:grpSpPr>
        <p:sp>
          <p:nvSpPr>
            <p:cNvPr id="10" name="Freeform 10"/>
            <p:cNvSpPr/>
            <p:nvPr/>
          </p:nvSpPr>
          <p:spPr>
            <a:xfrm>
              <a:off x="0" y="0"/>
              <a:ext cx="5396070" cy="1907817"/>
            </a:xfrm>
            <a:custGeom>
              <a:avLst/>
              <a:gdLst/>
              <a:ahLst/>
              <a:cxnLst/>
              <a:rect l="l" t="t" r="r" b="b"/>
              <a:pathLst>
                <a:path w="5396070" h="1907817">
                  <a:moveTo>
                    <a:pt x="5387" y="0"/>
                  </a:moveTo>
                  <a:lnTo>
                    <a:pt x="5390683" y="0"/>
                  </a:lnTo>
                  <a:cubicBezTo>
                    <a:pt x="5393658" y="0"/>
                    <a:pt x="5396070" y="2412"/>
                    <a:pt x="5396070" y="5387"/>
                  </a:cubicBezTo>
                  <a:lnTo>
                    <a:pt x="5396070" y="1902430"/>
                  </a:lnTo>
                  <a:cubicBezTo>
                    <a:pt x="5396070" y="1905405"/>
                    <a:pt x="5393658" y="1907817"/>
                    <a:pt x="5390683" y="1907817"/>
                  </a:cubicBezTo>
                  <a:lnTo>
                    <a:pt x="5387" y="1907817"/>
                  </a:lnTo>
                  <a:cubicBezTo>
                    <a:pt x="2412" y="1907817"/>
                    <a:pt x="0" y="1905405"/>
                    <a:pt x="0" y="1902430"/>
                  </a:cubicBezTo>
                  <a:lnTo>
                    <a:pt x="0" y="5387"/>
                  </a:lnTo>
                  <a:cubicBezTo>
                    <a:pt x="0" y="2412"/>
                    <a:pt x="2412" y="0"/>
                    <a:pt x="5387" y="0"/>
                  </a:cubicBezTo>
                  <a:close/>
                </a:path>
              </a:pathLst>
            </a:custGeom>
            <a:solidFill>
              <a:srgbClr val="FFFFFF"/>
            </a:solidFill>
          </p:spPr>
        </p:sp>
        <p:sp>
          <p:nvSpPr>
            <p:cNvPr id="11" name="TextBox 11"/>
            <p:cNvSpPr txBox="1"/>
            <p:nvPr/>
          </p:nvSpPr>
          <p:spPr>
            <a:xfrm>
              <a:off x="0" y="-38100"/>
              <a:ext cx="5396070" cy="1945917"/>
            </a:xfrm>
            <a:prstGeom prst="rect">
              <a:avLst/>
            </a:prstGeom>
          </p:spPr>
          <p:txBody>
            <a:bodyPr lIns="50800" tIns="50800" rIns="50800" bIns="50800" rtlCol="0" anchor="ctr"/>
            <a:lstStyle/>
            <a:p>
              <a:pPr>
                <a:lnSpc>
                  <a:spcPts val="3900"/>
                </a:lnSpc>
              </a:pPr>
              <a:endParaRPr/>
            </a:p>
            <a:p>
              <a:pPr algn="ctr">
                <a:lnSpc>
                  <a:spcPts val="3900"/>
                </a:lnSpc>
              </a:pPr>
              <a:endParaRPr/>
            </a:p>
          </p:txBody>
        </p:sp>
      </p:grpSp>
      <p:sp>
        <p:nvSpPr>
          <p:cNvPr id="12" name="TextBox 12"/>
          <p:cNvSpPr txBox="1"/>
          <p:nvPr/>
        </p:nvSpPr>
        <p:spPr>
          <a:xfrm>
            <a:off x="1668969" y="4374139"/>
            <a:ext cx="14528162" cy="4953000"/>
          </a:xfrm>
          <a:prstGeom prst="rect">
            <a:avLst/>
          </a:prstGeom>
        </p:spPr>
        <p:txBody>
          <a:bodyPr lIns="0" tIns="0" rIns="0" bIns="0" rtlCol="0" anchor="t">
            <a:spAutoFit/>
          </a:bodyPr>
          <a:lstStyle/>
          <a:p>
            <a:pPr algn="just">
              <a:lnSpc>
                <a:spcPts val="3900"/>
              </a:lnSpc>
            </a:pPr>
            <a:r>
              <a:rPr lang="en-US" sz="3000">
                <a:solidFill>
                  <a:srgbClr val="000000"/>
                </a:solidFill>
                <a:latin typeface="Montserrat Classic"/>
              </a:rPr>
              <a:t>ESG has become an important consideration for investors because it helps them identify risks and opportunities that may not be reflected in traditional financial analysis. </a:t>
            </a:r>
          </a:p>
          <a:p>
            <a:pPr algn="just">
              <a:lnSpc>
                <a:spcPts val="3900"/>
              </a:lnSpc>
            </a:pPr>
            <a:endParaRPr lang="en-US" sz="3000">
              <a:solidFill>
                <a:srgbClr val="000000"/>
              </a:solidFill>
              <a:latin typeface="Montserrat Classic"/>
            </a:endParaRPr>
          </a:p>
          <a:p>
            <a:pPr algn="just">
              <a:lnSpc>
                <a:spcPts val="3900"/>
              </a:lnSpc>
              <a:spcBef>
                <a:spcPct val="0"/>
              </a:spcBef>
            </a:pPr>
            <a:r>
              <a:rPr lang="en-US" sz="3000">
                <a:solidFill>
                  <a:srgbClr val="000000"/>
                </a:solidFill>
                <a:latin typeface="Montserrat Classic"/>
              </a:rPr>
              <a:t>For example, </a:t>
            </a:r>
          </a:p>
          <a:p>
            <a:pPr algn="just">
              <a:lnSpc>
                <a:spcPts val="3900"/>
              </a:lnSpc>
              <a:spcBef>
                <a:spcPct val="0"/>
              </a:spcBef>
            </a:pPr>
            <a:r>
              <a:rPr lang="en-US" sz="3000">
                <a:solidFill>
                  <a:srgbClr val="000000"/>
                </a:solidFill>
                <a:latin typeface="Montserrat Classic"/>
              </a:rPr>
              <a:t>A company with poor environmental practices may face regulatory fines or reputational damage, which could affect its bottom line. </a:t>
            </a:r>
          </a:p>
          <a:p>
            <a:pPr algn="just">
              <a:lnSpc>
                <a:spcPts val="3900"/>
              </a:lnSpc>
              <a:spcBef>
                <a:spcPct val="0"/>
              </a:spcBef>
            </a:pPr>
            <a:endParaRPr lang="en-US" sz="3000">
              <a:solidFill>
                <a:srgbClr val="000000"/>
              </a:solidFill>
              <a:latin typeface="Montserrat Classic"/>
            </a:endParaRPr>
          </a:p>
          <a:p>
            <a:pPr algn="just">
              <a:lnSpc>
                <a:spcPts val="3900"/>
              </a:lnSpc>
              <a:spcBef>
                <a:spcPct val="0"/>
              </a:spcBef>
            </a:pPr>
            <a:r>
              <a:rPr lang="en-US" sz="3000">
                <a:solidFill>
                  <a:srgbClr val="000000"/>
                </a:solidFill>
                <a:latin typeface="Montserrat Classic"/>
              </a:rPr>
              <a:t>Similarly, a company with strong social policies may attract and retain top talent, leading to better performance over time.</a:t>
            </a:r>
          </a:p>
        </p:txBody>
      </p:sp>
      <p:sp>
        <p:nvSpPr>
          <p:cNvPr id="13" name="TextBox 13"/>
          <p:cNvSpPr txBox="1"/>
          <p:nvPr/>
        </p:nvSpPr>
        <p:spPr>
          <a:xfrm>
            <a:off x="1727059" y="1446317"/>
            <a:ext cx="7416941" cy="866775"/>
          </a:xfrm>
          <a:prstGeom prst="rect">
            <a:avLst/>
          </a:prstGeom>
        </p:spPr>
        <p:txBody>
          <a:bodyPr lIns="0" tIns="0" rIns="0" bIns="0" rtlCol="0" anchor="t">
            <a:spAutoFit/>
          </a:bodyPr>
          <a:lstStyle/>
          <a:p>
            <a:pPr marL="0" lvl="0" indent="0" algn="ctr">
              <a:lnSpc>
                <a:spcPts val="6900"/>
              </a:lnSpc>
              <a:spcBef>
                <a:spcPct val="0"/>
              </a:spcBef>
            </a:pPr>
            <a:r>
              <a:rPr lang="en-US" sz="5000" spc="40">
                <a:solidFill>
                  <a:srgbClr val="FFFFFF"/>
                </a:solidFill>
                <a:latin typeface="Archivo Black"/>
              </a:rPr>
              <a:t>WHAT IS ESG?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11277">
            <a:off x="9261101" y="1500259"/>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4" name="Freeform 4"/>
          <p:cNvSpPr/>
          <p:nvPr/>
        </p:nvSpPr>
        <p:spPr>
          <a:xfrm rot="-8949716">
            <a:off x="-2342739" y="8347255"/>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5" name="TextBox 5"/>
          <p:cNvSpPr txBox="1"/>
          <p:nvPr/>
        </p:nvSpPr>
        <p:spPr>
          <a:xfrm>
            <a:off x="2717315" y="923925"/>
            <a:ext cx="11275674" cy="1743075"/>
          </a:xfrm>
          <a:prstGeom prst="rect">
            <a:avLst/>
          </a:prstGeom>
        </p:spPr>
        <p:txBody>
          <a:bodyPr lIns="0" tIns="0" rIns="0" bIns="0" rtlCol="0" anchor="t">
            <a:spAutoFit/>
          </a:bodyPr>
          <a:lstStyle/>
          <a:p>
            <a:pPr algn="ctr">
              <a:lnSpc>
                <a:spcPts val="6900"/>
              </a:lnSpc>
            </a:pPr>
            <a:r>
              <a:rPr lang="en-US" sz="5000" spc="175">
                <a:solidFill>
                  <a:srgbClr val="010101"/>
                </a:solidFill>
                <a:latin typeface="Archivo Black"/>
              </a:rPr>
              <a:t>WHY ANALYZE ESG </a:t>
            </a:r>
          </a:p>
          <a:p>
            <a:pPr marL="0" lvl="0" indent="0" algn="ctr">
              <a:lnSpc>
                <a:spcPts val="6900"/>
              </a:lnSpc>
              <a:spcBef>
                <a:spcPct val="0"/>
              </a:spcBef>
            </a:pPr>
            <a:r>
              <a:rPr lang="en-US" sz="5000" spc="175">
                <a:solidFill>
                  <a:srgbClr val="010101"/>
                </a:solidFill>
                <a:latin typeface="Archivo Black"/>
              </a:rPr>
              <a:t>REPORTS USING NLP?</a:t>
            </a:r>
          </a:p>
        </p:txBody>
      </p:sp>
      <p:grpSp>
        <p:nvGrpSpPr>
          <p:cNvPr id="6" name="Group 6"/>
          <p:cNvGrpSpPr>
            <a:grpSpLocks noChangeAspect="1"/>
          </p:cNvGrpSpPr>
          <p:nvPr/>
        </p:nvGrpSpPr>
        <p:grpSpPr>
          <a:xfrm>
            <a:off x="-46214" y="7097814"/>
            <a:ext cx="5669664" cy="3189186"/>
            <a:chOff x="0" y="0"/>
            <a:chExt cx="6089457" cy="3425320"/>
          </a:xfrm>
        </p:grpSpPr>
        <p:sp>
          <p:nvSpPr>
            <p:cNvPr id="7" name="Freeform 7"/>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solidFill>
              <a:srgbClr val="D94D4D"/>
            </a:solidFill>
          </p:spPr>
        </p:sp>
        <p:sp>
          <p:nvSpPr>
            <p:cNvPr id="8" name="Freeform 8"/>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blipFill>
              <a:blip r:embed="rId4"/>
              <a:stretch>
                <a:fillRect l="-98184" t="-51103" r="-41729" b="-133327"/>
              </a:stretch>
            </a:blipFill>
          </p:spPr>
        </p:sp>
      </p:grpSp>
      <p:grpSp>
        <p:nvGrpSpPr>
          <p:cNvPr id="9" name="Group 9"/>
          <p:cNvGrpSpPr/>
          <p:nvPr/>
        </p:nvGrpSpPr>
        <p:grpSpPr>
          <a:xfrm>
            <a:off x="2072536" y="3317963"/>
            <a:ext cx="15186764" cy="5374444"/>
            <a:chOff x="0" y="0"/>
            <a:chExt cx="4340806" cy="1536168"/>
          </a:xfrm>
        </p:grpSpPr>
        <p:sp>
          <p:nvSpPr>
            <p:cNvPr id="10" name="Freeform 10"/>
            <p:cNvSpPr/>
            <p:nvPr/>
          </p:nvSpPr>
          <p:spPr>
            <a:xfrm>
              <a:off x="0" y="0"/>
              <a:ext cx="4340806" cy="1536168"/>
            </a:xfrm>
            <a:custGeom>
              <a:avLst/>
              <a:gdLst/>
              <a:ahLst/>
              <a:cxnLst/>
              <a:rect l="l" t="t" r="r" b="b"/>
              <a:pathLst>
                <a:path w="4340806" h="1536168">
                  <a:moveTo>
                    <a:pt x="6627" y="0"/>
                  </a:moveTo>
                  <a:lnTo>
                    <a:pt x="4334179" y="0"/>
                  </a:lnTo>
                  <a:cubicBezTo>
                    <a:pt x="4335937" y="0"/>
                    <a:pt x="4337622" y="698"/>
                    <a:pt x="4338865" y="1941"/>
                  </a:cubicBezTo>
                  <a:cubicBezTo>
                    <a:pt x="4340108" y="3184"/>
                    <a:pt x="4340806" y="4870"/>
                    <a:pt x="4340806" y="6627"/>
                  </a:cubicBezTo>
                  <a:lnTo>
                    <a:pt x="4340806" y="1529541"/>
                  </a:lnTo>
                  <a:cubicBezTo>
                    <a:pt x="4340806" y="1531298"/>
                    <a:pt x="4340108" y="1532984"/>
                    <a:pt x="4338865" y="1534227"/>
                  </a:cubicBezTo>
                  <a:cubicBezTo>
                    <a:pt x="4337622" y="1535470"/>
                    <a:pt x="4335937" y="1536168"/>
                    <a:pt x="4334179" y="1536168"/>
                  </a:cubicBezTo>
                  <a:lnTo>
                    <a:pt x="6627" y="1536168"/>
                  </a:lnTo>
                  <a:cubicBezTo>
                    <a:pt x="4870" y="1536168"/>
                    <a:pt x="3184" y="1535470"/>
                    <a:pt x="1941" y="1534227"/>
                  </a:cubicBezTo>
                  <a:cubicBezTo>
                    <a:pt x="698" y="1532984"/>
                    <a:pt x="0" y="1531298"/>
                    <a:pt x="0" y="1529541"/>
                  </a:cubicBezTo>
                  <a:lnTo>
                    <a:pt x="0" y="6627"/>
                  </a:lnTo>
                  <a:cubicBezTo>
                    <a:pt x="0" y="4870"/>
                    <a:pt x="698" y="3184"/>
                    <a:pt x="1941" y="1941"/>
                  </a:cubicBezTo>
                  <a:cubicBezTo>
                    <a:pt x="3184" y="698"/>
                    <a:pt x="4870" y="0"/>
                    <a:pt x="6627" y="0"/>
                  </a:cubicBezTo>
                  <a:close/>
                </a:path>
              </a:pathLst>
            </a:custGeom>
            <a:solidFill>
              <a:srgbClr val="100F0D"/>
            </a:solidFill>
          </p:spPr>
        </p:sp>
        <p:sp>
          <p:nvSpPr>
            <p:cNvPr id="11" name="TextBox 11"/>
            <p:cNvSpPr txBox="1"/>
            <p:nvPr/>
          </p:nvSpPr>
          <p:spPr>
            <a:xfrm>
              <a:off x="0" y="-38100"/>
              <a:ext cx="4340806" cy="1574268"/>
            </a:xfrm>
            <a:prstGeom prst="rect">
              <a:avLst/>
            </a:prstGeom>
          </p:spPr>
          <p:txBody>
            <a:bodyPr lIns="50800" tIns="50800" rIns="50800" bIns="50800" rtlCol="0" anchor="ctr"/>
            <a:lstStyle/>
            <a:p>
              <a:pPr algn="ctr">
                <a:lnSpc>
                  <a:spcPts val="2903"/>
                </a:lnSpc>
              </a:pPr>
              <a:endParaRPr/>
            </a:p>
          </p:txBody>
        </p:sp>
      </p:grpSp>
      <p:grpSp>
        <p:nvGrpSpPr>
          <p:cNvPr id="12" name="Group 12"/>
          <p:cNvGrpSpPr>
            <a:grpSpLocks noChangeAspect="1"/>
          </p:cNvGrpSpPr>
          <p:nvPr/>
        </p:nvGrpSpPr>
        <p:grpSpPr>
          <a:xfrm>
            <a:off x="11006092" y="-6332"/>
            <a:ext cx="7281908" cy="4096074"/>
            <a:chOff x="0" y="0"/>
            <a:chExt cx="6089457" cy="3425320"/>
          </a:xfrm>
        </p:grpSpPr>
        <p:sp>
          <p:nvSpPr>
            <p:cNvPr id="13" name="Freeform 13"/>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14" name="Freeform 14"/>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5"/>
              <a:stretch>
                <a:fillRect t="-5555" b="-5555"/>
              </a:stretch>
            </a:blipFill>
          </p:spPr>
        </p:sp>
      </p:grpSp>
      <p:sp>
        <p:nvSpPr>
          <p:cNvPr id="15" name="TextBox 15"/>
          <p:cNvSpPr txBox="1"/>
          <p:nvPr/>
        </p:nvSpPr>
        <p:spPr>
          <a:xfrm>
            <a:off x="2717315" y="4051641"/>
            <a:ext cx="13850160" cy="3467100"/>
          </a:xfrm>
          <a:prstGeom prst="rect">
            <a:avLst/>
          </a:prstGeom>
        </p:spPr>
        <p:txBody>
          <a:bodyPr lIns="0" tIns="0" rIns="0" bIns="0" rtlCol="0" anchor="t">
            <a:spAutoFit/>
          </a:bodyPr>
          <a:lstStyle/>
          <a:p>
            <a:pPr>
              <a:lnSpc>
                <a:spcPts val="3900"/>
              </a:lnSpc>
              <a:spcBef>
                <a:spcPct val="0"/>
              </a:spcBef>
            </a:pPr>
            <a:r>
              <a:rPr lang="en-US" sz="3000">
                <a:solidFill>
                  <a:srgbClr val="FFFFFF"/>
                </a:solidFill>
                <a:latin typeface="Montserrat Classic"/>
              </a:rPr>
              <a:t>Using NLP to analyze ESG reports can provide investors with valuable insights into a company's environmental, social, and governance practices. </a:t>
            </a:r>
          </a:p>
          <a:p>
            <a:pPr>
              <a:lnSpc>
                <a:spcPts val="3900"/>
              </a:lnSpc>
              <a:spcBef>
                <a:spcPct val="0"/>
              </a:spcBef>
            </a:pPr>
            <a:endParaRPr lang="en-US" sz="3000">
              <a:solidFill>
                <a:srgbClr val="FFFFFF"/>
              </a:solidFill>
              <a:latin typeface="Montserrat Classic"/>
            </a:endParaRPr>
          </a:p>
          <a:p>
            <a:pPr>
              <a:lnSpc>
                <a:spcPts val="3900"/>
              </a:lnSpc>
              <a:spcBef>
                <a:spcPct val="0"/>
              </a:spcBef>
            </a:pPr>
            <a:r>
              <a:rPr lang="en-US" sz="3000">
                <a:solidFill>
                  <a:srgbClr val="FFFFFF"/>
                </a:solidFill>
                <a:latin typeface="Montserrat Classic"/>
              </a:rPr>
              <a:t>By analyzing the language used in these reports, NLP algorithms can identify key themes and trends that may not be immediately apparent to human analysts.</a:t>
            </a:r>
          </a:p>
        </p:txBody>
      </p:sp>
      <p:sp>
        <p:nvSpPr>
          <p:cNvPr id="16" name="Freeform 16"/>
          <p:cNvSpPr/>
          <p:nvPr/>
        </p:nvSpPr>
        <p:spPr>
          <a:xfrm>
            <a:off x="1028700" y="1028700"/>
            <a:ext cx="1688615" cy="1332471"/>
          </a:xfrm>
          <a:custGeom>
            <a:avLst/>
            <a:gdLst/>
            <a:ahLst/>
            <a:cxnLst/>
            <a:rect l="l" t="t" r="r" b="b"/>
            <a:pathLst>
              <a:path w="1688615" h="1332471">
                <a:moveTo>
                  <a:pt x="0" y="0"/>
                </a:moveTo>
                <a:lnTo>
                  <a:pt x="1688615" y="0"/>
                </a:lnTo>
                <a:lnTo>
                  <a:pt x="1688615" y="1332471"/>
                </a:lnTo>
                <a:lnTo>
                  <a:pt x="0" y="13324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11277">
            <a:off x="9261101" y="1500259"/>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4" name="Freeform 4"/>
          <p:cNvSpPr/>
          <p:nvPr/>
        </p:nvSpPr>
        <p:spPr>
          <a:xfrm rot="-8949716">
            <a:off x="-2342739" y="8347255"/>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5" name="TextBox 5"/>
          <p:cNvSpPr txBox="1"/>
          <p:nvPr/>
        </p:nvSpPr>
        <p:spPr>
          <a:xfrm>
            <a:off x="2717315" y="923925"/>
            <a:ext cx="11275674" cy="1743075"/>
          </a:xfrm>
          <a:prstGeom prst="rect">
            <a:avLst/>
          </a:prstGeom>
        </p:spPr>
        <p:txBody>
          <a:bodyPr lIns="0" tIns="0" rIns="0" bIns="0" rtlCol="0" anchor="t">
            <a:spAutoFit/>
          </a:bodyPr>
          <a:lstStyle/>
          <a:p>
            <a:pPr algn="ctr">
              <a:lnSpc>
                <a:spcPts val="6900"/>
              </a:lnSpc>
            </a:pPr>
            <a:r>
              <a:rPr lang="en-US" sz="5000" spc="175">
                <a:solidFill>
                  <a:srgbClr val="010101"/>
                </a:solidFill>
                <a:latin typeface="Archivo Black"/>
              </a:rPr>
              <a:t>WHY ANALYZE ESG </a:t>
            </a:r>
          </a:p>
          <a:p>
            <a:pPr marL="0" lvl="0" indent="0" algn="ctr">
              <a:lnSpc>
                <a:spcPts val="6900"/>
              </a:lnSpc>
              <a:spcBef>
                <a:spcPct val="0"/>
              </a:spcBef>
            </a:pPr>
            <a:r>
              <a:rPr lang="en-US" sz="5000" spc="175">
                <a:solidFill>
                  <a:srgbClr val="010101"/>
                </a:solidFill>
                <a:latin typeface="Archivo Black"/>
              </a:rPr>
              <a:t>REPORTS USING NLP?</a:t>
            </a:r>
          </a:p>
        </p:txBody>
      </p:sp>
      <p:grpSp>
        <p:nvGrpSpPr>
          <p:cNvPr id="6" name="Group 6"/>
          <p:cNvGrpSpPr>
            <a:grpSpLocks noChangeAspect="1"/>
          </p:cNvGrpSpPr>
          <p:nvPr/>
        </p:nvGrpSpPr>
        <p:grpSpPr>
          <a:xfrm>
            <a:off x="-46214" y="7097814"/>
            <a:ext cx="5669664" cy="3189186"/>
            <a:chOff x="0" y="0"/>
            <a:chExt cx="6089457" cy="3425320"/>
          </a:xfrm>
        </p:grpSpPr>
        <p:sp>
          <p:nvSpPr>
            <p:cNvPr id="7" name="Freeform 7"/>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solidFill>
              <a:srgbClr val="D94D4D"/>
            </a:solidFill>
          </p:spPr>
        </p:sp>
        <p:sp>
          <p:nvSpPr>
            <p:cNvPr id="8" name="Freeform 8"/>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blipFill>
              <a:blip r:embed="rId4"/>
              <a:stretch>
                <a:fillRect l="-98184" t="-51103" r="-41729" b="-133327"/>
              </a:stretch>
            </a:blipFill>
          </p:spPr>
        </p:sp>
      </p:grpSp>
      <p:grpSp>
        <p:nvGrpSpPr>
          <p:cNvPr id="9" name="Group 9"/>
          <p:cNvGrpSpPr/>
          <p:nvPr/>
        </p:nvGrpSpPr>
        <p:grpSpPr>
          <a:xfrm>
            <a:off x="2072536" y="3136853"/>
            <a:ext cx="15186764" cy="5780778"/>
            <a:chOff x="0" y="0"/>
            <a:chExt cx="4340806" cy="1652310"/>
          </a:xfrm>
        </p:grpSpPr>
        <p:sp>
          <p:nvSpPr>
            <p:cNvPr id="10" name="Freeform 10"/>
            <p:cNvSpPr/>
            <p:nvPr/>
          </p:nvSpPr>
          <p:spPr>
            <a:xfrm>
              <a:off x="0" y="0"/>
              <a:ext cx="4340806" cy="1652310"/>
            </a:xfrm>
            <a:custGeom>
              <a:avLst/>
              <a:gdLst/>
              <a:ahLst/>
              <a:cxnLst/>
              <a:rect l="l" t="t" r="r" b="b"/>
              <a:pathLst>
                <a:path w="4340806" h="1652310">
                  <a:moveTo>
                    <a:pt x="6627" y="0"/>
                  </a:moveTo>
                  <a:lnTo>
                    <a:pt x="4334179" y="0"/>
                  </a:lnTo>
                  <a:cubicBezTo>
                    <a:pt x="4335937" y="0"/>
                    <a:pt x="4337622" y="698"/>
                    <a:pt x="4338865" y="1941"/>
                  </a:cubicBezTo>
                  <a:cubicBezTo>
                    <a:pt x="4340108" y="3184"/>
                    <a:pt x="4340806" y="4870"/>
                    <a:pt x="4340806" y="6627"/>
                  </a:cubicBezTo>
                  <a:lnTo>
                    <a:pt x="4340806" y="1645682"/>
                  </a:lnTo>
                  <a:cubicBezTo>
                    <a:pt x="4340806" y="1647440"/>
                    <a:pt x="4340108" y="1649126"/>
                    <a:pt x="4338865" y="1650369"/>
                  </a:cubicBezTo>
                  <a:cubicBezTo>
                    <a:pt x="4337622" y="1651611"/>
                    <a:pt x="4335937" y="1652310"/>
                    <a:pt x="4334179" y="1652310"/>
                  </a:cubicBezTo>
                  <a:lnTo>
                    <a:pt x="6627" y="1652310"/>
                  </a:lnTo>
                  <a:cubicBezTo>
                    <a:pt x="4870" y="1652310"/>
                    <a:pt x="3184" y="1651611"/>
                    <a:pt x="1941" y="1650369"/>
                  </a:cubicBezTo>
                  <a:cubicBezTo>
                    <a:pt x="698" y="1649126"/>
                    <a:pt x="0" y="1647440"/>
                    <a:pt x="0" y="1645682"/>
                  </a:cubicBezTo>
                  <a:lnTo>
                    <a:pt x="0" y="6627"/>
                  </a:lnTo>
                  <a:cubicBezTo>
                    <a:pt x="0" y="4870"/>
                    <a:pt x="698" y="3184"/>
                    <a:pt x="1941" y="1941"/>
                  </a:cubicBezTo>
                  <a:cubicBezTo>
                    <a:pt x="3184" y="698"/>
                    <a:pt x="4870" y="0"/>
                    <a:pt x="6627" y="0"/>
                  </a:cubicBezTo>
                  <a:close/>
                </a:path>
              </a:pathLst>
            </a:custGeom>
            <a:solidFill>
              <a:srgbClr val="100F0D"/>
            </a:solidFill>
          </p:spPr>
        </p:sp>
        <p:sp>
          <p:nvSpPr>
            <p:cNvPr id="11" name="TextBox 11"/>
            <p:cNvSpPr txBox="1"/>
            <p:nvPr/>
          </p:nvSpPr>
          <p:spPr>
            <a:xfrm>
              <a:off x="0" y="-38100"/>
              <a:ext cx="4340806" cy="1690410"/>
            </a:xfrm>
            <a:prstGeom prst="rect">
              <a:avLst/>
            </a:prstGeom>
          </p:spPr>
          <p:txBody>
            <a:bodyPr lIns="50800" tIns="50800" rIns="50800" bIns="50800" rtlCol="0" anchor="ctr"/>
            <a:lstStyle/>
            <a:p>
              <a:pPr algn="ctr">
                <a:lnSpc>
                  <a:spcPts val="2903"/>
                </a:lnSpc>
              </a:pPr>
              <a:endParaRPr/>
            </a:p>
          </p:txBody>
        </p:sp>
      </p:grpSp>
      <p:grpSp>
        <p:nvGrpSpPr>
          <p:cNvPr id="12" name="Group 12"/>
          <p:cNvGrpSpPr>
            <a:grpSpLocks noChangeAspect="1"/>
          </p:cNvGrpSpPr>
          <p:nvPr/>
        </p:nvGrpSpPr>
        <p:grpSpPr>
          <a:xfrm>
            <a:off x="11006092" y="-6332"/>
            <a:ext cx="7281908" cy="4096074"/>
            <a:chOff x="0" y="0"/>
            <a:chExt cx="6089457" cy="3425320"/>
          </a:xfrm>
        </p:grpSpPr>
        <p:sp>
          <p:nvSpPr>
            <p:cNvPr id="13" name="Freeform 13"/>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14" name="Freeform 14"/>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5"/>
              <a:stretch>
                <a:fillRect t="-5555" b="-5555"/>
              </a:stretch>
            </a:blipFill>
          </p:spPr>
        </p:sp>
      </p:grpSp>
      <p:sp>
        <p:nvSpPr>
          <p:cNvPr id="15" name="Freeform 15"/>
          <p:cNvSpPr/>
          <p:nvPr/>
        </p:nvSpPr>
        <p:spPr>
          <a:xfrm>
            <a:off x="1028700" y="1028700"/>
            <a:ext cx="1688615" cy="1332471"/>
          </a:xfrm>
          <a:custGeom>
            <a:avLst/>
            <a:gdLst/>
            <a:ahLst/>
            <a:cxnLst/>
            <a:rect l="l" t="t" r="r" b="b"/>
            <a:pathLst>
              <a:path w="1688615" h="1332471">
                <a:moveTo>
                  <a:pt x="0" y="0"/>
                </a:moveTo>
                <a:lnTo>
                  <a:pt x="1688615" y="0"/>
                </a:lnTo>
                <a:lnTo>
                  <a:pt x="1688615" y="1332471"/>
                </a:lnTo>
                <a:lnTo>
                  <a:pt x="0" y="13324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2717315" y="3757285"/>
            <a:ext cx="13941351" cy="4457700"/>
          </a:xfrm>
          <a:prstGeom prst="rect">
            <a:avLst/>
          </a:prstGeom>
        </p:spPr>
        <p:txBody>
          <a:bodyPr lIns="0" tIns="0" rIns="0" bIns="0" rtlCol="0" anchor="t">
            <a:spAutoFit/>
          </a:bodyPr>
          <a:lstStyle/>
          <a:p>
            <a:pPr>
              <a:lnSpc>
                <a:spcPts val="3900"/>
              </a:lnSpc>
              <a:spcBef>
                <a:spcPct val="0"/>
              </a:spcBef>
            </a:pPr>
            <a:r>
              <a:rPr lang="en-US" sz="3000">
                <a:solidFill>
                  <a:srgbClr val="FFFFFF"/>
                </a:solidFill>
                <a:latin typeface="Montserrat Classic"/>
              </a:rPr>
              <a:t>For example, NLP can help identify companies that are making significant progress towards achieving their sustainability goals, as well as those that may be falling short. </a:t>
            </a:r>
          </a:p>
          <a:p>
            <a:pPr>
              <a:lnSpc>
                <a:spcPts val="3900"/>
              </a:lnSpc>
              <a:spcBef>
                <a:spcPct val="0"/>
              </a:spcBef>
            </a:pPr>
            <a:endParaRPr lang="en-US" sz="3000">
              <a:solidFill>
                <a:srgbClr val="FFFFFF"/>
              </a:solidFill>
              <a:latin typeface="Montserrat Classic"/>
            </a:endParaRPr>
          </a:p>
          <a:p>
            <a:pPr>
              <a:lnSpc>
                <a:spcPts val="3900"/>
              </a:lnSpc>
              <a:spcBef>
                <a:spcPct val="0"/>
              </a:spcBef>
            </a:pPr>
            <a:r>
              <a:rPr lang="en-US" sz="3000">
                <a:solidFill>
                  <a:srgbClr val="FFFFFF"/>
                </a:solidFill>
                <a:latin typeface="Montserrat Classic"/>
              </a:rPr>
              <a:t>It can also help identify emerging risks and opportunities that may not be reflected in traditional financial metrics. </a:t>
            </a:r>
          </a:p>
          <a:p>
            <a:pPr>
              <a:lnSpc>
                <a:spcPts val="3900"/>
              </a:lnSpc>
              <a:spcBef>
                <a:spcPct val="0"/>
              </a:spcBef>
            </a:pPr>
            <a:endParaRPr lang="en-US" sz="3000">
              <a:solidFill>
                <a:srgbClr val="FFFFFF"/>
              </a:solidFill>
              <a:latin typeface="Montserrat Classic"/>
            </a:endParaRPr>
          </a:p>
          <a:p>
            <a:pPr>
              <a:lnSpc>
                <a:spcPts val="3900"/>
              </a:lnSpc>
              <a:spcBef>
                <a:spcPct val="0"/>
              </a:spcBef>
            </a:pPr>
            <a:r>
              <a:rPr lang="en-US" sz="3000">
                <a:solidFill>
                  <a:srgbClr val="FFFFFF"/>
                </a:solidFill>
                <a:latin typeface="Montserrat Classic"/>
              </a:rPr>
              <a:t>By incorporating this information into their investment decisions, investors can make more informed and socially responsible choices.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935</Words>
  <Application>Microsoft Office PowerPoint</Application>
  <PresentationFormat>Custom</PresentationFormat>
  <Paragraphs>162</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Archivo Black</vt:lpstr>
      <vt:lpstr>Calibri</vt:lpstr>
      <vt:lpstr>Montserrat Classic</vt:lpstr>
      <vt:lpstr>Montserrat Classic Bold</vt:lpstr>
      <vt:lpstr>Canva Student Font Dotted</vt:lpstr>
      <vt:lpstr>Montserrat Light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CSESGP2378</dc:title>
  <cp:lastModifiedBy>JAYNIL ZALA</cp:lastModifiedBy>
  <cp:revision>3</cp:revision>
  <dcterms:created xsi:type="dcterms:W3CDTF">2006-08-16T00:00:00Z</dcterms:created>
  <dcterms:modified xsi:type="dcterms:W3CDTF">2024-02-15T04:39:33Z</dcterms:modified>
  <dc:identifier>DAF4pfOZ1uY</dc:identifier>
</cp:coreProperties>
</file>